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Roboto"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39b439731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39b439731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39b439731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39b439731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9b439731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39b439731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9b439731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39b439731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39b439731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39b439731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39b439731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39b439731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Imagine you're tasked with building a software application that tracks inventory for a large retail company. The requirements seem straightforward at first: keep track of products, quantities, and manage restocking. However, as you delve deeper, you realize that the challenge lies in handling the evolving requirements, coordinating team efforts, and ensuring that the software works as intended.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39b439731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39b439731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Imagine you're designing a weather forecasting application. You want it to not only provide accurate current conditions but also have the capability to incorporate new data sources, update algorithms, and adapt to changing weather patterns. This level of adaptability is unique to software and is a key factor contributing to its complexity.</a:t>
            </a: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Software, unlike physical systems, is remarkably flexible. It can be modified, extended, and updated to cater to evolving requirements, user needs, and technological advancements. However, this flexibility comes at a cost – the complexity of ensuring that these changes do not disrupt the existing functionality and introduce unintended consequences.</a:t>
            </a: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39b439731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39b439731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f7a270cfe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f7a270cfe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f7a270cfe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5f7a270cfe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39b4b2d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39b4b2d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5f7a270cfe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5f7a270cfe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f7a270cfe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f7a270cfe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5f7a270cfe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f7a270cfe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7a270cfe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f7a270cfe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f7a270cfe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f7a270cfe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5f7a270cfe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5f7a270cfe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5f7a270cfe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5f7a270cfe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5f7a270cfe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5f7a270cf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5f7a270cfe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5f7a270cfe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5f7a270cfe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5f7a270cfe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39b4b2d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39b4b2d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5f7a270cfe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5f7a270cfe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5f7a270cfe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5f7a270cfe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f7a270cfe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f7a270cfe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5f7a270cfe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5f7a270cfe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f7a270cfe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f7a270cfe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5f7a270cfe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5f7a270cfe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5f7a270cfe_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5f7a270cfe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f7a270cfe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5f7a270cfe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5f7a270cfe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5f7a270cfe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5f7a270cfe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5f7a270cfe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39b43973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39b43973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5f7a270cfe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5f7a270cfe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f7a270cfe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5f7a270cfe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5f7a270cfe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5f7a270cfe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f7a270cfe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f7a270cfe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5f7a270cfe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5f7a270cfe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5f7a270cfe_1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5f7a270cfe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5f7a270cfe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5f7a270cfe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f7a270cfe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5f7a270cfe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f7a270cfe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f7a270cfe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9b439731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9b439731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39b439731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39b439731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39b439731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39b439731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39b439731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39b439731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39b439731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39b439731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Complexity of Softwares</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Complexity of the problem domain</a:t>
            </a:r>
            <a:endParaRPr/>
          </a:p>
        </p:txBody>
      </p:sp>
      <p:sp>
        <p:nvSpPr>
          <p:cNvPr id="109" name="Google Shape;10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Non-Functional Requirements:</a:t>
            </a:r>
            <a:endParaRPr/>
          </a:p>
          <a:p>
            <a:pPr marL="457200" lvl="0" indent="-342900" algn="l" rtl="0">
              <a:spcBef>
                <a:spcPts val="1200"/>
              </a:spcBef>
              <a:spcAft>
                <a:spcPts val="0"/>
              </a:spcAft>
              <a:buSzPts val="1800"/>
              <a:buChar char="●"/>
            </a:pPr>
            <a:r>
              <a:rPr lang="en"/>
              <a:t>Specify how well the software should perform its functionalities and address aspects beyond functionality.</a:t>
            </a:r>
            <a:endParaRPr/>
          </a:p>
          <a:p>
            <a:pPr marL="457200" lvl="0" indent="-342900" algn="l" rtl="0">
              <a:spcBef>
                <a:spcPts val="0"/>
              </a:spcBef>
              <a:spcAft>
                <a:spcPts val="0"/>
              </a:spcAft>
              <a:buSzPts val="1800"/>
              <a:buChar char="●"/>
            </a:pPr>
            <a:r>
              <a:rPr lang="en"/>
              <a:t>They include performance, security, usability, reliability, and other quality attributes.</a:t>
            </a:r>
            <a:endParaRPr/>
          </a:p>
          <a:p>
            <a:pPr marL="457200" lvl="0" indent="-342900" algn="l" rtl="0">
              <a:spcBef>
                <a:spcPts val="0"/>
              </a:spcBef>
              <a:spcAft>
                <a:spcPts val="0"/>
              </a:spcAft>
              <a:buSzPts val="1800"/>
              <a:buChar char="●"/>
            </a:pPr>
            <a:r>
              <a:rPr lang="en"/>
              <a:t>Example: Creating a video conferencing application requires non-functional requirements like real-time video streaming, low latency, and robust data encryption for secure communication.</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Complexity of the problem domain</a:t>
            </a:r>
            <a:endParaRPr/>
          </a:p>
        </p:txBody>
      </p:sp>
      <p:sp>
        <p:nvSpPr>
          <p:cNvPr id="115" name="Google Shape;11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Communication Gap:</a:t>
            </a:r>
            <a:endParaRPr/>
          </a:p>
          <a:p>
            <a:pPr marL="457200" lvl="0" indent="-342900" algn="l" rtl="0">
              <a:spcBef>
                <a:spcPts val="1200"/>
              </a:spcBef>
              <a:spcAft>
                <a:spcPts val="0"/>
              </a:spcAft>
              <a:buSzPts val="1800"/>
              <a:buChar char="●"/>
            </a:pPr>
            <a:r>
              <a:rPr lang="en"/>
              <a:t>The communication gap refers to the challenges that arise when users struggle to precisely express their needs, and developers may have difficulty understanding user requirements.</a:t>
            </a:r>
            <a:endParaRPr/>
          </a:p>
          <a:p>
            <a:pPr marL="457200" lvl="0" indent="-342900" algn="l" rtl="0">
              <a:spcBef>
                <a:spcPts val="0"/>
              </a:spcBef>
              <a:spcAft>
                <a:spcPts val="0"/>
              </a:spcAft>
              <a:buSzPts val="1800"/>
              <a:buChar char="●"/>
            </a:pPr>
            <a:r>
              <a:rPr lang="en"/>
              <a:t>Example: Developing a customer relationship management (CRM) system for a sales team may face communication challenges, as the sales representatives may find it hard to articulate their exact needs and preferences</a:t>
            </a:r>
            <a:endParaRPr/>
          </a:p>
          <a:p>
            <a:pPr marL="0" lvl="0" indent="0" algn="l" rtl="0">
              <a:spcBef>
                <a:spcPts val="120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Complexity of the problem domain</a:t>
            </a:r>
            <a:endParaRPr/>
          </a:p>
        </p:txBody>
      </p:sp>
      <p:sp>
        <p:nvSpPr>
          <p:cNvPr id="121" name="Google Shape;12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Changing Environment:</a:t>
            </a:r>
            <a:endParaRPr/>
          </a:p>
          <a:p>
            <a:pPr marL="457200" lvl="0" indent="-342900" algn="l" rtl="0">
              <a:spcBef>
                <a:spcPts val="1200"/>
              </a:spcBef>
              <a:spcAft>
                <a:spcPts val="0"/>
              </a:spcAft>
              <a:buSzPts val="1800"/>
              <a:buChar char="●"/>
            </a:pPr>
            <a:r>
              <a:rPr lang="en"/>
              <a:t>The changing environment refers to the dynamic nature of software development, where requirements evolve due to user feedback, technological advancements, or regulatory changes.</a:t>
            </a:r>
            <a:endParaRPr/>
          </a:p>
          <a:p>
            <a:pPr marL="457200" lvl="0" indent="-342900" algn="l" rtl="0">
              <a:spcBef>
                <a:spcPts val="0"/>
              </a:spcBef>
              <a:spcAft>
                <a:spcPts val="0"/>
              </a:spcAft>
              <a:buSzPts val="1800"/>
              <a:buChar char="●"/>
            </a:pPr>
            <a:r>
              <a:rPr lang="en"/>
              <a:t>Example: Designing an e-learning platform must adapt to changes in educational methodologies, new subjects, and evolving pedagogical trends.</a:t>
            </a:r>
            <a:endParaRPr/>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Complexity of the problem domain</a:t>
            </a:r>
            <a:endParaRPr/>
          </a:p>
        </p:txBody>
      </p:sp>
      <p:sp>
        <p:nvSpPr>
          <p:cNvPr id="127" name="Google Shape;12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Large Capital Investment:</a:t>
            </a:r>
            <a:endParaRPr/>
          </a:p>
          <a:p>
            <a:pPr marL="457200" lvl="0" indent="-342900" algn="l" rtl="0">
              <a:spcBef>
                <a:spcPts val="1200"/>
              </a:spcBef>
              <a:spcAft>
                <a:spcPts val="0"/>
              </a:spcAft>
              <a:buSzPts val="1800"/>
              <a:buChar char="●"/>
            </a:pPr>
            <a:r>
              <a:rPr lang="en"/>
              <a:t>Software development often requires significant financial resources due to the complexity and scale of the projects.</a:t>
            </a:r>
            <a:endParaRPr/>
          </a:p>
          <a:p>
            <a:pPr marL="457200" lvl="0" indent="-342900" algn="l" rtl="0">
              <a:spcBef>
                <a:spcPts val="0"/>
              </a:spcBef>
              <a:spcAft>
                <a:spcPts val="0"/>
              </a:spcAft>
              <a:buSzPts val="1800"/>
              <a:buChar char="●"/>
            </a:pPr>
            <a:r>
              <a:rPr lang="en"/>
              <a:t>This investment includes hiring skilled developers, maintaining servers, and conducting extensive testing and quality assurance.</a:t>
            </a:r>
            <a:endParaRPr/>
          </a:p>
          <a:p>
            <a:pPr marL="457200" lvl="0" indent="-342900" algn="l" rtl="0">
              <a:spcBef>
                <a:spcPts val="0"/>
              </a:spcBef>
              <a:spcAft>
                <a:spcPts val="0"/>
              </a:spcAft>
              <a:buSzPts val="1800"/>
              <a:buChar char="●"/>
            </a:pPr>
            <a:r>
              <a:rPr lang="en"/>
              <a:t>Example: Developing a large-scale enterprise resource planning (ERP) system for a multinational corporation is a significant capital investment.</a:t>
            </a:r>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Mitigating Complexity</a:t>
            </a:r>
            <a:endParaRPr/>
          </a:p>
        </p:txBody>
      </p:sp>
      <p:sp>
        <p:nvSpPr>
          <p:cNvPr id="133" name="Google Shape;13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Collaborate with domain experts to gain a comprehensive understanding of the problem domain and ensure accurate representation in the software.</a:t>
            </a:r>
            <a:endParaRPr/>
          </a:p>
          <a:p>
            <a:pPr marL="457200" lvl="0" indent="-342900" algn="l" rtl="0">
              <a:spcBef>
                <a:spcPts val="0"/>
              </a:spcBef>
              <a:spcAft>
                <a:spcPts val="0"/>
              </a:spcAft>
              <a:buSzPts val="1800"/>
              <a:buChar char="●"/>
            </a:pPr>
            <a:r>
              <a:rPr lang="en"/>
              <a:t>Use modular design and abstraction to break the complexity into manageable components.</a:t>
            </a:r>
            <a:endParaRPr/>
          </a:p>
          <a:p>
            <a:pPr marL="457200" lvl="0" indent="-342900" algn="l" rtl="0">
              <a:spcBef>
                <a:spcPts val="0"/>
              </a:spcBef>
              <a:spcAft>
                <a:spcPts val="0"/>
              </a:spcAft>
              <a:buSzPts val="1800"/>
              <a:buChar char="●"/>
            </a:pPr>
            <a:r>
              <a:rPr lang="en"/>
              <a:t>Employ agile development methodologies to adapt to changing requirements effectively.</a:t>
            </a:r>
            <a:endParaRPr/>
          </a:p>
          <a:p>
            <a:pPr marL="457200" lvl="0" indent="-342900" algn="l" rtl="0">
              <a:spcBef>
                <a:spcPts val="0"/>
              </a:spcBef>
              <a:spcAft>
                <a:spcPts val="0"/>
              </a:spcAft>
              <a:buSzPts val="1800"/>
              <a:buChar char="●"/>
            </a:pPr>
            <a:r>
              <a:rPr lang="en"/>
              <a:t>Establish effective communication channels between users and developers to bridge the communication gap.</a:t>
            </a:r>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Difficulty of Managing the Development Process</a:t>
            </a:r>
            <a:endParaRPr/>
          </a:p>
        </p:txBody>
      </p:sp>
      <p:sp>
        <p:nvSpPr>
          <p:cNvPr id="139" name="Google Shape;13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Changing Requirements Software Requirements</a:t>
            </a:r>
            <a:endParaRPr/>
          </a:p>
          <a:p>
            <a:pPr marL="914400" lvl="1" indent="-317500" algn="l" rtl="0">
              <a:spcBef>
                <a:spcPts val="0"/>
              </a:spcBef>
              <a:spcAft>
                <a:spcPts val="0"/>
              </a:spcAft>
              <a:buSzPts val="1400"/>
              <a:buChar char="○"/>
            </a:pPr>
            <a:r>
              <a:rPr lang="en"/>
              <a:t>Ex. a mobile banking app (account information and transaction history) → bill payment </a:t>
            </a:r>
            <a:endParaRPr/>
          </a:p>
          <a:p>
            <a:pPr marL="457200" lvl="0" indent="-342900" algn="l" rtl="0">
              <a:spcBef>
                <a:spcPts val="0"/>
              </a:spcBef>
              <a:spcAft>
                <a:spcPts val="0"/>
              </a:spcAft>
              <a:buSzPts val="1800"/>
              <a:buChar char="●"/>
            </a:pPr>
            <a:r>
              <a:rPr lang="en"/>
              <a:t>Team Collaboration</a:t>
            </a:r>
            <a:endParaRPr/>
          </a:p>
          <a:p>
            <a:pPr marL="914400" lvl="1" indent="-317500" algn="l" rtl="0">
              <a:spcBef>
                <a:spcPts val="0"/>
              </a:spcBef>
              <a:spcAft>
                <a:spcPts val="0"/>
              </a:spcAft>
              <a:buSzPts val="1400"/>
              <a:buChar char="○"/>
            </a:pPr>
            <a:r>
              <a:rPr lang="en"/>
              <a:t>Ex. web application project (frontend and backend developers)</a:t>
            </a:r>
            <a:endParaRPr/>
          </a:p>
          <a:p>
            <a:pPr marL="457200" lvl="0" indent="-342900" algn="l" rtl="0">
              <a:spcBef>
                <a:spcPts val="0"/>
              </a:spcBef>
              <a:spcAft>
                <a:spcPts val="0"/>
              </a:spcAft>
              <a:buSzPts val="1800"/>
              <a:buChar char="●"/>
            </a:pPr>
            <a:r>
              <a:rPr lang="en"/>
              <a:t>Communication Challenges</a:t>
            </a:r>
            <a:endParaRPr/>
          </a:p>
          <a:p>
            <a:pPr marL="914400" lvl="1" indent="-317500" algn="l" rtl="0">
              <a:spcBef>
                <a:spcPts val="0"/>
              </a:spcBef>
              <a:spcAft>
                <a:spcPts val="0"/>
              </a:spcAft>
              <a:buSzPts val="1400"/>
              <a:buChar char="○"/>
            </a:pPr>
            <a:r>
              <a:rPr lang="en"/>
              <a:t>Ex. an online shopping platform (design team and the development team )</a:t>
            </a:r>
            <a:endParaRPr/>
          </a:p>
          <a:p>
            <a:pPr marL="457200" lvl="0" indent="-342900" algn="l" rtl="0">
              <a:spcBef>
                <a:spcPts val="0"/>
              </a:spcBef>
              <a:spcAft>
                <a:spcPts val="0"/>
              </a:spcAft>
              <a:buSzPts val="1800"/>
              <a:buChar char="●"/>
            </a:pPr>
            <a:r>
              <a:rPr lang="en"/>
              <a:t>Project Complexity</a:t>
            </a:r>
            <a:endParaRPr/>
          </a:p>
          <a:p>
            <a:pPr marL="914400" lvl="1" indent="-317500" algn="l" rtl="0">
              <a:spcBef>
                <a:spcPts val="0"/>
              </a:spcBef>
              <a:spcAft>
                <a:spcPts val="0"/>
              </a:spcAft>
              <a:buSzPts val="1400"/>
              <a:buChar char="○"/>
            </a:pPr>
            <a:r>
              <a:rPr lang="en"/>
              <a:t>Ex. enterprise-level CRM -&gt; integration with existing databases, third-party APIs, and multiple user interfaces</a:t>
            </a:r>
            <a:endParaRPr/>
          </a:p>
          <a:p>
            <a:pPr marL="0" lvl="0" indent="0" algn="l" rtl="0">
              <a:spcBef>
                <a:spcPts val="1200"/>
              </a:spcBef>
              <a:spcAft>
                <a:spcPts val="1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Flexibility Possible Through Software</a:t>
            </a:r>
            <a:endParaRPr/>
          </a:p>
        </p:txBody>
      </p:sp>
      <p:sp>
        <p:nvSpPr>
          <p:cNvPr id="145" name="Google Shape;14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Softwares can be modified, extended, and updated to cater to evolving requirements, user needs, and technological advancements</a:t>
            </a:r>
            <a:endParaRPr/>
          </a:p>
          <a:p>
            <a:pPr marL="457200" lvl="0" indent="-342900" algn="l" rtl="0">
              <a:spcBef>
                <a:spcPts val="0"/>
              </a:spcBef>
              <a:spcAft>
                <a:spcPts val="0"/>
              </a:spcAft>
              <a:buSzPts val="1800"/>
              <a:buChar char="●"/>
            </a:pPr>
            <a:r>
              <a:rPr lang="en"/>
              <a:t>Complexity of Flexibility</a:t>
            </a:r>
            <a:endParaRPr/>
          </a:p>
          <a:p>
            <a:pPr marL="914400" lvl="1" indent="-317500" algn="l" rtl="0">
              <a:spcBef>
                <a:spcPts val="0"/>
              </a:spcBef>
              <a:spcAft>
                <a:spcPts val="0"/>
              </a:spcAft>
              <a:buSzPts val="1400"/>
              <a:buChar char="○"/>
            </a:pPr>
            <a:r>
              <a:rPr lang="en"/>
              <a:t>Maintainability: ability to be maintained and improved over time	</a:t>
            </a:r>
            <a:endParaRPr/>
          </a:p>
          <a:p>
            <a:pPr marL="1371600" lvl="2" indent="-317500" algn="l" rtl="0">
              <a:spcBef>
                <a:spcPts val="0"/>
              </a:spcBef>
              <a:spcAft>
                <a:spcPts val="0"/>
              </a:spcAft>
              <a:buSzPts val="1400"/>
              <a:buChar char="■"/>
            </a:pPr>
            <a:r>
              <a:rPr lang="en"/>
              <a:t>content management system with new feature to allow real-time collaboration among authors</a:t>
            </a:r>
            <a:endParaRPr/>
          </a:p>
          <a:p>
            <a:pPr marL="914400" lvl="1" indent="-317500" algn="l" rtl="0">
              <a:spcBef>
                <a:spcPts val="0"/>
              </a:spcBef>
              <a:spcAft>
                <a:spcPts val="0"/>
              </a:spcAft>
              <a:buSzPts val="1400"/>
              <a:buChar char="○"/>
            </a:pPr>
            <a:r>
              <a:rPr lang="en"/>
              <a:t>Extensibility: accommodate future extensions</a:t>
            </a:r>
            <a:endParaRPr/>
          </a:p>
          <a:p>
            <a:pPr marL="1371600" lvl="2" indent="-317500" algn="l" rtl="0">
              <a:spcBef>
                <a:spcPts val="0"/>
              </a:spcBef>
              <a:spcAft>
                <a:spcPts val="0"/>
              </a:spcAft>
              <a:buSzPts val="1400"/>
              <a:buChar char="■"/>
            </a:pPr>
            <a:r>
              <a:rPr lang="en"/>
              <a:t>A food app with delivery tracking</a:t>
            </a:r>
            <a:endParaRPr/>
          </a:p>
          <a:p>
            <a:pPr marL="914400" lvl="1" indent="-317500" algn="l" rtl="0">
              <a:spcBef>
                <a:spcPts val="0"/>
              </a:spcBef>
              <a:spcAft>
                <a:spcPts val="0"/>
              </a:spcAft>
              <a:buSzPts val="1400"/>
              <a:buChar char="○"/>
            </a:pPr>
            <a:r>
              <a:rPr lang="en"/>
              <a:t>Compatibility: compatible with evolving technologies, operating systems, and hardware</a:t>
            </a:r>
            <a:endParaRPr/>
          </a:p>
          <a:p>
            <a:pPr marL="1371600" lvl="2" indent="-317500" algn="l" rtl="0">
              <a:spcBef>
                <a:spcPts val="0"/>
              </a:spcBef>
              <a:spcAft>
                <a:spcPts val="0"/>
              </a:spcAft>
              <a:buSzPts val="1400"/>
              <a:buChar char="■"/>
            </a:pPr>
            <a:r>
              <a:rPr lang="en"/>
              <a:t>If browsers or mobile devices are updated for e-commerce website/app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The Problem of Characterizing the Behavior of Discrete Systems</a:t>
            </a:r>
            <a:endParaRPr sz="2220"/>
          </a:p>
        </p:txBody>
      </p:sp>
      <p:sp>
        <p:nvSpPr>
          <p:cNvPr id="151" name="Google Shape;15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Discrete systems - Software systems as they process inputs, execute algorithms, and produce outputs step by step</a:t>
            </a:r>
            <a:endParaRPr/>
          </a:p>
          <a:p>
            <a:pPr marL="457200" lvl="0" indent="-342900" algn="l" rtl="0">
              <a:spcBef>
                <a:spcPts val="0"/>
              </a:spcBef>
              <a:spcAft>
                <a:spcPts val="0"/>
              </a:spcAft>
              <a:buSzPts val="1800"/>
              <a:buChar char="●"/>
            </a:pPr>
            <a:r>
              <a:rPr lang="en"/>
              <a:t>Characterizing the behavior of a software system involves</a:t>
            </a:r>
            <a:endParaRPr/>
          </a:p>
          <a:p>
            <a:pPr marL="914400" lvl="1" indent="-317500" algn="l" rtl="0">
              <a:spcBef>
                <a:spcPts val="0"/>
              </a:spcBef>
              <a:spcAft>
                <a:spcPts val="0"/>
              </a:spcAft>
              <a:buSzPts val="1400"/>
              <a:buChar char="○"/>
            </a:pPr>
            <a:r>
              <a:rPr lang="en"/>
              <a:t>understanding how it responds to different inputs and scenarios</a:t>
            </a:r>
            <a:endParaRPr/>
          </a:p>
          <a:p>
            <a:pPr marL="914400" lvl="1" indent="-317500" algn="l" rtl="0">
              <a:spcBef>
                <a:spcPts val="0"/>
              </a:spcBef>
              <a:spcAft>
                <a:spcPts val="0"/>
              </a:spcAft>
              <a:buSzPts val="1400"/>
              <a:buChar char="○"/>
            </a:pPr>
            <a:r>
              <a:rPr lang="en"/>
              <a:t>predicting its performance</a:t>
            </a:r>
            <a:endParaRPr/>
          </a:p>
          <a:p>
            <a:pPr marL="914400" lvl="1" indent="-317500" algn="l" rtl="0">
              <a:spcBef>
                <a:spcPts val="0"/>
              </a:spcBef>
              <a:spcAft>
                <a:spcPts val="0"/>
              </a:spcAft>
              <a:buSzPts val="1400"/>
              <a:buChar char="○"/>
            </a:pPr>
            <a:r>
              <a:rPr lang="en"/>
              <a:t>ensuring that it meets its intended requirements</a:t>
            </a:r>
            <a:endParaRPr/>
          </a:p>
          <a:p>
            <a:pPr marL="457200" lvl="0" indent="-342900" algn="l" rtl="0">
              <a:spcBef>
                <a:spcPts val="0"/>
              </a:spcBef>
              <a:spcAft>
                <a:spcPts val="0"/>
              </a:spcAft>
              <a:buSzPts val="1800"/>
              <a:buChar char="●"/>
            </a:pPr>
            <a:r>
              <a:rPr lang="en"/>
              <a:t>Complexity of Prediction </a:t>
            </a:r>
            <a:r>
              <a:rPr lang="en" sz="1100" b="1">
                <a:solidFill>
                  <a:schemeClr val="dk1"/>
                </a:solidFill>
              </a:rPr>
              <a:t>banking application -&gt; number of users, transaction volumes, network latency, and more</a:t>
            </a:r>
            <a:endParaRPr/>
          </a:p>
          <a:p>
            <a:pPr marL="914400" lvl="1" indent="-317500" algn="l" rtl="0">
              <a:spcBef>
                <a:spcPts val="0"/>
              </a:spcBef>
              <a:spcAft>
                <a:spcPts val="0"/>
              </a:spcAft>
              <a:buSzPts val="1400"/>
              <a:buChar char="○"/>
            </a:pPr>
            <a:r>
              <a:rPr lang="en" b="1"/>
              <a:t>Nonlinearity</a:t>
            </a:r>
            <a:r>
              <a:rPr lang="en"/>
              <a:t>: small changes in inputs can lead to disproportionately different outcomes (like slide user load may slow down the system)</a:t>
            </a:r>
            <a:endParaRPr/>
          </a:p>
          <a:p>
            <a:pPr marL="914400" lvl="1" indent="-317500" algn="l" rtl="0">
              <a:spcBef>
                <a:spcPts val="0"/>
              </a:spcBef>
              <a:spcAft>
                <a:spcPts val="0"/>
              </a:spcAft>
              <a:buSzPts val="1400"/>
              <a:buChar char="○"/>
            </a:pPr>
            <a:r>
              <a:rPr lang="en" b="1"/>
              <a:t>Emergent Behavior: </a:t>
            </a:r>
            <a:r>
              <a:rPr lang="en"/>
              <a:t>a behavior that was not explicitly programmed (like video games with unexpected gameplay dynamics)</a:t>
            </a:r>
            <a:endParaRPr/>
          </a:p>
          <a:p>
            <a:pPr marL="914400" lvl="1" indent="-317500" algn="l" rtl="0">
              <a:spcBef>
                <a:spcPts val="0"/>
              </a:spcBef>
              <a:spcAft>
                <a:spcPts val="0"/>
              </a:spcAft>
              <a:buSzPts val="1400"/>
              <a:buChar char="○"/>
            </a:pPr>
            <a:r>
              <a:rPr lang="en" b="1"/>
              <a:t>Interactions and Dependencies: </a:t>
            </a:r>
            <a:r>
              <a:rPr lang="en"/>
              <a:t>Software components interact with each other and depend on various factors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3040"/>
              <a:t>Structure and Attributes of a Complex System</a:t>
            </a:r>
            <a:endParaRPr sz="304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structure of personal computer</a:t>
            </a:r>
            <a:endParaRPr/>
          </a:p>
        </p:txBody>
      </p:sp>
      <p:sp>
        <p:nvSpPr>
          <p:cNvPr id="162" name="Google Shape;16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3" name="Google Shape;163;p31"/>
          <p:cNvPicPr preferRelativeResize="0"/>
          <p:nvPr/>
        </p:nvPicPr>
        <p:blipFill>
          <a:blip r:embed="rId3">
            <a:alphaModFix/>
          </a:blip>
          <a:stretch>
            <a:fillRect/>
          </a:stretch>
        </p:blipFill>
        <p:spPr>
          <a:xfrm>
            <a:off x="364875" y="1205650"/>
            <a:ext cx="5921625"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Defining Software complexity</a:t>
            </a:r>
            <a:endParaRPr/>
          </a:p>
          <a:p>
            <a:pPr marL="457200" lvl="0" indent="-342900" algn="l" rtl="0">
              <a:spcBef>
                <a:spcPts val="0"/>
              </a:spcBef>
              <a:spcAft>
                <a:spcPts val="0"/>
              </a:spcAft>
              <a:buSzPts val="1800"/>
              <a:buChar char="●"/>
            </a:pPr>
            <a:r>
              <a:rPr lang="en"/>
              <a:t>Four elements of complexity</a:t>
            </a:r>
            <a:endParaRPr/>
          </a:p>
          <a:p>
            <a:pPr marL="914400" lvl="1" indent="-317500" algn="l" rtl="0">
              <a:spcBef>
                <a:spcPts val="0"/>
              </a:spcBef>
              <a:spcAft>
                <a:spcPts val="0"/>
              </a:spcAft>
              <a:buSzPts val="1400"/>
              <a:buChar char="○"/>
            </a:pPr>
            <a:r>
              <a:rPr lang="en"/>
              <a:t>The complexity of the problem domain</a:t>
            </a:r>
            <a:endParaRPr/>
          </a:p>
          <a:p>
            <a:pPr marL="914400" lvl="1" indent="-317500" algn="l" rtl="0">
              <a:spcBef>
                <a:spcPts val="0"/>
              </a:spcBef>
              <a:spcAft>
                <a:spcPts val="0"/>
              </a:spcAft>
              <a:buSzPts val="1400"/>
              <a:buChar char="○"/>
            </a:pPr>
            <a:r>
              <a:rPr lang="en"/>
              <a:t>The difficulty of managing the development process</a:t>
            </a:r>
            <a:endParaRPr/>
          </a:p>
          <a:p>
            <a:pPr marL="914400" lvl="1" indent="-317500" algn="l" rtl="0">
              <a:spcBef>
                <a:spcPts val="0"/>
              </a:spcBef>
              <a:spcAft>
                <a:spcPts val="0"/>
              </a:spcAft>
              <a:buSzPts val="1400"/>
              <a:buChar char="○"/>
            </a:pPr>
            <a:r>
              <a:rPr lang="en"/>
              <a:t>The flexibility possible through software </a:t>
            </a:r>
            <a:endParaRPr/>
          </a:p>
          <a:p>
            <a:pPr marL="914400" lvl="1" indent="-317500" algn="l" rtl="0">
              <a:spcBef>
                <a:spcPts val="0"/>
              </a:spcBef>
              <a:spcAft>
                <a:spcPts val="0"/>
              </a:spcAft>
              <a:buSzPts val="1400"/>
              <a:buChar char="○"/>
            </a:pPr>
            <a:r>
              <a:rPr lang="en"/>
              <a:t>The problem of characterizing the behaviour of discrete system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Building Blocks (primitive elements)</a:t>
            </a:r>
            <a:endParaRPr/>
          </a:p>
        </p:txBody>
      </p:sp>
      <p:sp>
        <p:nvSpPr>
          <p:cNvPr id="169" name="Google Shape;16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Personal Computer	</a:t>
            </a:r>
            <a:endParaRPr/>
          </a:p>
          <a:p>
            <a:pPr marL="914400" lvl="1" indent="-317500" algn="l" rtl="0">
              <a:spcBef>
                <a:spcPts val="0"/>
              </a:spcBef>
              <a:spcAft>
                <a:spcPts val="0"/>
              </a:spcAft>
              <a:buSzPts val="1400"/>
              <a:buChar char="○"/>
            </a:pPr>
            <a:r>
              <a:rPr lang="en"/>
              <a:t>Gates - NAND, Inverter, etc.</a:t>
            </a:r>
            <a:endParaRPr/>
          </a:p>
          <a:p>
            <a:pPr marL="914400" lvl="1" indent="-317500" algn="l" rtl="0">
              <a:spcBef>
                <a:spcPts val="0"/>
              </a:spcBef>
              <a:spcAft>
                <a:spcPts val="0"/>
              </a:spcAft>
              <a:buSzPts val="1400"/>
              <a:buChar char="○"/>
            </a:pPr>
            <a:r>
              <a:rPr lang="en"/>
              <a:t>Interconnections</a:t>
            </a:r>
            <a:endParaRPr/>
          </a:p>
          <a:p>
            <a:pPr marL="91440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2355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 System are Hierarchic</a:t>
            </a:r>
            <a:endParaRPr/>
          </a:p>
        </p:txBody>
      </p:sp>
      <p:sp>
        <p:nvSpPr>
          <p:cNvPr id="175" name="Google Shape;17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6" name="Google Shape;176;p33"/>
          <p:cNvPicPr preferRelativeResize="0"/>
          <p:nvPr/>
        </p:nvPicPr>
        <p:blipFill>
          <a:blip r:embed="rId3">
            <a:alphaModFix/>
          </a:blip>
          <a:stretch>
            <a:fillRect/>
          </a:stretch>
        </p:blipFill>
        <p:spPr>
          <a:xfrm>
            <a:off x="219486" y="1202275"/>
            <a:ext cx="8705038" cy="331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structure of Education System in India</a:t>
            </a:r>
            <a:endParaRPr/>
          </a:p>
        </p:txBody>
      </p:sp>
      <p:sp>
        <p:nvSpPr>
          <p:cNvPr id="182" name="Google Shape;18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3" name="Google Shape;183;p34"/>
          <p:cNvPicPr preferRelativeResize="0"/>
          <p:nvPr/>
        </p:nvPicPr>
        <p:blipFill>
          <a:blip r:embed="rId3">
            <a:alphaModFix/>
          </a:blip>
          <a:stretch>
            <a:fillRect/>
          </a:stretch>
        </p:blipFill>
        <p:spPr>
          <a:xfrm>
            <a:off x="379300" y="1152475"/>
            <a:ext cx="4972499" cy="3672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Building Blocks</a:t>
            </a:r>
            <a:endParaRPr/>
          </a:p>
        </p:txBody>
      </p:sp>
      <p:sp>
        <p:nvSpPr>
          <p:cNvPr id="189" name="Google Shape;18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Education system</a:t>
            </a:r>
            <a:endParaRPr/>
          </a:p>
          <a:p>
            <a:pPr marL="914400" lvl="1" indent="-317500" algn="l" rtl="0">
              <a:spcBef>
                <a:spcPts val="0"/>
              </a:spcBef>
              <a:spcAft>
                <a:spcPts val="0"/>
              </a:spcAft>
              <a:buSzPts val="1400"/>
              <a:buChar char="○"/>
            </a:pPr>
            <a:r>
              <a:rPr lang="en"/>
              <a:t>Knowledge Delivery - Contact, Remote, MOOCs</a:t>
            </a:r>
            <a:endParaRPr/>
          </a:p>
          <a:p>
            <a:pPr marL="914400" lvl="1" indent="-317500" algn="l" rtl="0">
              <a:spcBef>
                <a:spcPts val="0"/>
              </a:spcBef>
              <a:spcAft>
                <a:spcPts val="0"/>
              </a:spcAft>
              <a:buSzPts val="1400"/>
              <a:buChar char="○"/>
            </a:pPr>
            <a:r>
              <a:rPr lang="en"/>
              <a:t>Examination - Written, Oral, Practical</a:t>
            </a:r>
            <a:endParaRPr/>
          </a:p>
          <a:p>
            <a:pPr marL="914400" lvl="1" indent="-317500" algn="l" rtl="0">
              <a:spcBef>
                <a:spcPts val="0"/>
              </a:spcBef>
              <a:spcAft>
                <a:spcPts val="0"/>
              </a:spcAft>
              <a:buSzPts val="1400"/>
              <a:buChar char="○"/>
            </a:pPr>
            <a:r>
              <a:rPr lang="en"/>
              <a:t>Admission</a:t>
            </a:r>
            <a:endParaRPr/>
          </a:p>
          <a:p>
            <a:pPr marL="914400" lvl="1" indent="-317500" algn="l" rtl="0">
              <a:spcBef>
                <a:spcPts val="0"/>
              </a:spcBef>
              <a:spcAft>
                <a:spcPts val="0"/>
              </a:spcAft>
              <a:buSzPts val="1400"/>
              <a:buChar char="○"/>
            </a:pPr>
            <a:r>
              <a:rPr lang="en"/>
              <a:t>Graduation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Complex System are Hierarchic</a:t>
            </a:r>
            <a:endParaRPr/>
          </a:p>
        </p:txBody>
      </p:sp>
      <p:sp>
        <p:nvSpPr>
          <p:cNvPr id="195" name="Google Shape;195;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6" name="Google Shape;196;p36"/>
          <p:cNvPicPr preferRelativeResize="0"/>
          <p:nvPr/>
        </p:nvPicPr>
        <p:blipFill>
          <a:blip r:embed="rId3">
            <a:alphaModFix/>
          </a:blip>
          <a:stretch>
            <a:fillRect/>
          </a:stretch>
        </p:blipFill>
        <p:spPr>
          <a:xfrm>
            <a:off x="431300" y="1152475"/>
            <a:ext cx="8286875" cy="3353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Five Attributes of a Complex System</a:t>
            </a:r>
            <a:endParaRPr/>
          </a:p>
        </p:txBody>
      </p:sp>
      <p:sp>
        <p:nvSpPr>
          <p:cNvPr id="202" name="Google Shape;20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Hierarchic Structure </a:t>
            </a:r>
            <a:endParaRPr/>
          </a:p>
          <a:p>
            <a:pPr marL="457200" lvl="0" indent="-342900" algn="l" rtl="0">
              <a:spcBef>
                <a:spcPts val="0"/>
              </a:spcBef>
              <a:spcAft>
                <a:spcPts val="0"/>
              </a:spcAft>
              <a:buSzPts val="1800"/>
              <a:buChar char="●"/>
            </a:pPr>
            <a:r>
              <a:rPr lang="en"/>
              <a:t>Relative Primitives</a:t>
            </a:r>
            <a:endParaRPr/>
          </a:p>
          <a:p>
            <a:pPr marL="457200" lvl="0" indent="-342900" algn="l" rtl="0">
              <a:spcBef>
                <a:spcPts val="0"/>
              </a:spcBef>
              <a:spcAft>
                <a:spcPts val="0"/>
              </a:spcAft>
              <a:buSzPts val="1800"/>
              <a:buChar char="●"/>
            </a:pPr>
            <a:r>
              <a:rPr lang="en"/>
              <a:t>Separation of Concerns</a:t>
            </a:r>
            <a:endParaRPr/>
          </a:p>
          <a:p>
            <a:pPr marL="457200" lvl="0" indent="-342900" algn="l" rtl="0">
              <a:spcBef>
                <a:spcPts val="0"/>
              </a:spcBef>
              <a:spcAft>
                <a:spcPts val="0"/>
              </a:spcAft>
              <a:buSzPts val="1800"/>
              <a:buChar char="●"/>
            </a:pPr>
            <a:r>
              <a:rPr lang="en"/>
              <a:t>Common Patterns</a:t>
            </a:r>
            <a:endParaRPr/>
          </a:p>
          <a:p>
            <a:pPr marL="457200" lvl="0" indent="-342900" algn="l" rtl="0">
              <a:spcBef>
                <a:spcPts val="0"/>
              </a:spcBef>
              <a:spcAft>
                <a:spcPts val="0"/>
              </a:spcAft>
              <a:buSzPts val="1800"/>
              <a:buChar char="●"/>
            </a:pPr>
            <a:r>
              <a:rPr lang="en"/>
              <a:t>Stable Intermediate Forms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Hierarchic Structure</a:t>
            </a:r>
            <a:endParaRPr/>
          </a:p>
        </p:txBody>
      </p:sp>
      <p:sp>
        <p:nvSpPr>
          <p:cNvPr id="208" name="Google Shape;208;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9" name="Google Shape;209;p38"/>
          <p:cNvPicPr preferRelativeResize="0"/>
          <p:nvPr/>
        </p:nvPicPr>
        <p:blipFill>
          <a:blip r:embed="rId3">
            <a:alphaModFix/>
          </a:blip>
          <a:stretch>
            <a:fillRect/>
          </a:stretch>
        </p:blipFill>
        <p:spPr>
          <a:xfrm>
            <a:off x="393752" y="1190625"/>
            <a:ext cx="8266824" cy="326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Relative Primitives</a:t>
            </a:r>
            <a:endParaRPr/>
          </a:p>
        </p:txBody>
      </p:sp>
      <p:sp>
        <p:nvSpPr>
          <p:cNvPr id="215" name="Google Shape;21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6" name="Google Shape;216;p39"/>
          <p:cNvPicPr preferRelativeResize="0"/>
          <p:nvPr/>
        </p:nvPicPr>
        <p:blipFill>
          <a:blip r:embed="rId3">
            <a:alphaModFix/>
          </a:blip>
          <a:stretch>
            <a:fillRect/>
          </a:stretch>
        </p:blipFill>
        <p:spPr>
          <a:xfrm>
            <a:off x="311700" y="1220802"/>
            <a:ext cx="8359300" cy="2701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Separation of Concerns</a:t>
            </a:r>
            <a:endParaRPr/>
          </a:p>
        </p:txBody>
      </p:sp>
      <p:sp>
        <p:nvSpPr>
          <p:cNvPr id="222" name="Google Shape;222;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3" name="Google Shape;223;p40"/>
          <p:cNvPicPr preferRelativeResize="0"/>
          <p:nvPr/>
        </p:nvPicPr>
        <p:blipFill>
          <a:blip r:embed="rId3">
            <a:alphaModFix/>
          </a:blip>
          <a:stretch>
            <a:fillRect/>
          </a:stretch>
        </p:blipFill>
        <p:spPr>
          <a:xfrm>
            <a:off x="406025" y="1184275"/>
            <a:ext cx="7029450" cy="3352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Common Patterns</a:t>
            </a:r>
            <a:endParaRPr/>
          </a:p>
        </p:txBody>
      </p:sp>
      <p:sp>
        <p:nvSpPr>
          <p:cNvPr id="229" name="Google Shape;229;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0" name="Google Shape;230;p41"/>
          <p:cNvPicPr preferRelativeResize="0"/>
          <p:nvPr/>
        </p:nvPicPr>
        <p:blipFill>
          <a:blip r:embed="rId3">
            <a:alphaModFix/>
          </a:blip>
          <a:stretch>
            <a:fillRect/>
          </a:stretch>
        </p:blipFill>
        <p:spPr>
          <a:xfrm>
            <a:off x="441150" y="1192150"/>
            <a:ext cx="8091475" cy="3087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Software</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Personal or limited use</a:t>
            </a:r>
            <a:endParaRPr/>
          </a:p>
          <a:p>
            <a:pPr marL="457200" lvl="0" indent="-342900" algn="l" rtl="0">
              <a:spcBef>
                <a:spcPts val="0"/>
              </a:spcBef>
              <a:spcAft>
                <a:spcPts val="0"/>
              </a:spcAft>
              <a:buSzPts val="1800"/>
              <a:buChar char="●"/>
            </a:pPr>
            <a:r>
              <a:rPr lang="en"/>
              <a:t>Industrial strength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Stable Intermediate Forms</a:t>
            </a:r>
            <a:endParaRPr/>
          </a:p>
        </p:txBody>
      </p:sp>
      <p:sp>
        <p:nvSpPr>
          <p:cNvPr id="236" name="Google Shape;236;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7" name="Google Shape;237;p42"/>
          <p:cNvPicPr preferRelativeResize="0"/>
          <p:nvPr/>
        </p:nvPicPr>
        <p:blipFill>
          <a:blip r:embed="rId3">
            <a:alphaModFix/>
          </a:blip>
          <a:stretch>
            <a:fillRect/>
          </a:stretch>
        </p:blipFill>
        <p:spPr>
          <a:xfrm>
            <a:off x="387102" y="1152477"/>
            <a:ext cx="7706926" cy="2386275"/>
          </a:xfrm>
          <a:prstGeom prst="rect">
            <a:avLst/>
          </a:prstGeom>
          <a:noFill/>
          <a:ln>
            <a:noFill/>
          </a:ln>
        </p:spPr>
      </p:pic>
      <p:sp>
        <p:nvSpPr>
          <p:cNvPr id="238" name="Google Shape;238;p42"/>
          <p:cNvSpPr txBox="1"/>
          <p:nvPr/>
        </p:nvSpPr>
        <p:spPr>
          <a:xfrm>
            <a:off x="387100" y="3673500"/>
            <a:ext cx="778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66FF"/>
                </a:solidFill>
              </a:rPr>
              <a:t>A complex system that works is invariably found to have evolved from a simple system that worked</a:t>
            </a:r>
            <a:endParaRPr>
              <a:solidFill>
                <a:srgbClr val="0066FF"/>
              </a:solidFill>
            </a:endParaRPr>
          </a:p>
        </p:txBody>
      </p:sp>
      <p:sp>
        <p:nvSpPr>
          <p:cNvPr id="239" name="Google Shape;239;p42"/>
          <p:cNvSpPr txBox="1"/>
          <p:nvPr/>
        </p:nvSpPr>
        <p:spPr>
          <a:xfrm>
            <a:off x="497775" y="4289100"/>
            <a:ext cx="804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66FF"/>
                </a:solidFill>
              </a:rPr>
              <a:t>A complex system designed from scratch never works and cannot be patched up to make it work</a:t>
            </a:r>
            <a:endParaRPr>
              <a:solidFill>
                <a:srgbClr val="0066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Object Oriented Analysis and Design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Handling complexity</a:t>
            </a:r>
            <a:endParaRPr/>
          </a:p>
        </p:txBody>
      </p:sp>
      <p:sp>
        <p:nvSpPr>
          <p:cNvPr id="250" name="Google Shape;250;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Organized complexity</a:t>
            </a:r>
            <a:endParaRPr/>
          </a:p>
          <a:p>
            <a:pPr marL="914400" lvl="1" indent="-317500" algn="l" rtl="0">
              <a:spcBef>
                <a:spcPts val="0"/>
              </a:spcBef>
              <a:spcAft>
                <a:spcPts val="0"/>
              </a:spcAft>
              <a:buSzPts val="1400"/>
              <a:buChar char="○"/>
            </a:pPr>
            <a:r>
              <a:rPr lang="en"/>
              <a:t>The Canonical Form of a Complex System</a:t>
            </a:r>
            <a:endParaRPr/>
          </a:p>
          <a:p>
            <a:pPr marL="457200" lvl="0" indent="-342900" algn="l" rtl="0">
              <a:spcBef>
                <a:spcPts val="0"/>
              </a:spcBef>
              <a:spcAft>
                <a:spcPts val="0"/>
              </a:spcAft>
              <a:buSzPts val="1800"/>
              <a:buChar char="●"/>
            </a:pPr>
            <a:r>
              <a:rPr lang="en"/>
              <a:t>Disorganized Complexity</a:t>
            </a:r>
            <a:endParaRPr/>
          </a:p>
          <a:p>
            <a:pPr marL="914400" lvl="1" indent="-317500" algn="l" rtl="0">
              <a:spcBef>
                <a:spcPts val="0"/>
              </a:spcBef>
              <a:spcAft>
                <a:spcPts val="0"/>
              </a:spcAft>
              <a:buSzPts val="1400"/>
              <a:buChar char="○"/>
            </a:pPr>
            <a:r>
              <a:rPr lang="en"/>
              <a:t>The limitations of the human capacity for dealing with complexity</a:t>
            </a:r>
            <a:endParaRPr/>
          </a:p>
          <a:p>
            <a:pPr marL="914400" lvl="0" indent="0" algn="l" rtl="0">
              <a:spcBef>
                <a:spcPts val="1200"/>
              </a:spcBef>
              <a:spcAft>
                <a:spcPts val="12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Hierarchies of Complex system	</a:t>
            </a:r>
            <a:endParaRPr/>
          </a:p>
        </p:txBody>
      </p:sp>
      <p:sp>
        <p:nvSpPr>
          <p:cNvPr id="256" name="Google Shape;256;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Decomposition - </a:t>
            </a:r>
            <a:r>
              <a:rPr lang="en" b="1"/>
              <a:t>part-of </a:t>
            </a:r>
            <a:r>
              <a:rPr lang="en"/>
              <a:t>or HAS-A</a:t>
            </a:r>
            <a:endParaRPr/>
          </a:p>
          <a:p>
            <a:pPr marL="457200" lvl="0" indent="-342900" algn="l" rtl="0">
              <a:spcBef>
                <a:spcPts val="0"/>
              </a:spcBef>
              <a:spcAft>
                <a:spcPts val="0"/>
              </a:spcAft>
              <a:buSzPts val="1800"/>
              <a:buChar char="●"/>
            </a:pPr>
            <a:r>
              <a:rPr lang="en"/>
              <a:t>Abstraction -</a:t>
            </a:r>
            <a:r>
              <a:rPr lang="en" b="1"/>
              <a:t> IS-A</a:t>
            </a:r>
            <a:endParaRPr b="1"/>
          </a:p>
        </p:txBody>
      </p:sp>
      <p:pic>
        <p:nvPicPr>
          <p:cNvPr id="257" name="Google Shape;257;p45"/>
          <p:cNvPicPr preferRelativeResize="0"/>
          <p:nvPr/>
        </p:nvPicPr>
        <p:blipFill>
          <a:blip r:embed="rId3">
            <a:alphaModFix/>
          </a:blip>
          <a:stretch>
            <a:fillRect/>
          </a:stretch>
        </p:blipFill>
        <p:spPr>
          <a:xfrm>
            <a:off x="105113" y="2304575"/>
            <a:ext cx="4733925" cy="1943100"/>
          </a:xfrm>
          <a:prstGeom prst="rect">
            <a:avLst/>
          </a:prstGeom>
          <a:noFill/>
          <a:ln>
            <a:noFill/>
          </a:ln>
        </p:spPr>
      </p:pic>
      <p:pic>
        <p:nvPicPr>
          <p:cNvPr id="258" name="Google Shape;258;p45"/>
          <p:cNvPicPr preferRelativeResize="0"/>
          <p:nvPr/>
        </p:nvPicPr>
        <p:blipFill>
          <a:blip r:embed="rId4">
            <a:alphaModFix/>
          </a:blip>
          <a:stretch>
            <a:fillRect/>
          </a:stretch>
        </p:blipFill>
        <p:spPr>
          <a:xfrm>
            <a:off x="4839038" y="1847850"/>
            <a:ext cx="4295775" cy="3295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and Object Structures</a:t>
            </a:r>
            <a:endParaRPr/>
          </a:p>
        </p:txBody>
      </p:sp>
      <p:sp>
        <p:nvSpPr>
          <p:cNvPr id="264" name="Google Shape;264;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5" name="Google Shape;265;p46"/>
          <p:cNvPicPr preferRelativeResize="0"/>
          <p:nvPr/>
        </p:nvPicPr>
        <p:blipFill>
          <a:blip r:embed="rId3">
            <a:alphaModFix/>
          </a:blip>
          <a:stretch>
            <a:fillRect/>
          </a:stretch>
        </p:blipFill>
        <p:spPr>
          <a:xfrm>
            <a:off x="311702" y="1152477"/>
            <a:ext cx="7794699" cy="341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Hierarchies of Complex System</a:t>
            </a:r>
            <a:endParaRPr/>
          </a:p>
        </p:txBody>
      </p:sp>
      <p:sp>
        <p:nvSpPr>
          <p:cNvPr id="271" name="Google Shape;271;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2" name="Google Shape;272;p47"/>
          <p:cNvPicPr preferRelativeResize="0"/>
          <p:nvPr/>
        </p:nvPicPr>
        <p:blipFill>
          <a:blip r:embed="rId3">
            <a:alphaModFix/>
          </a:blip>
          <a:stretch>
            <a:fillRect/>
          </a:stretch>
        </p:blipFill>
        <p:spPr>
          <a:xfrm>
            <a:off x="486225" y="1152475"/>
            <a:ext cx="8005426" cy="341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canonical form of a complex system</a:t>
            </a:r>
            <a:endParaRPr/>
          </a:p>
        </p:txBody>
      </p:sp>
      <p:sp>
        <p:nvSpPr>
          <p:cNvPr id="278" name="Google Shape;278;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9" name="Google Shape;279;p48"/>
          <p:cNvPicPr preferRelativeResize="0"/>
          <p:nvPr/>
        </p:nvPicPr>
        <p:blipFill>
          <a:blip r:embed="rId3">
            <a:alphaModFix/>
          </a:blip>
          <a:stretch>
            <a:fillRect/>
          </a:stretch>
        </p:blipFill>
        <p:spPr>
          <a:xfrm>
            <a:off x="489451" y="1152476"/>
            <a:ext cx="7221744" cy="341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xfrm>
            <a:off x="59175" y="272225"/>
            <a:ext cx="3529200" cy="1375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The canonical form of a complex system</a:t>
            </a:r>
            <a:endParaRPr/>
          </a:p>
          <a:p>
            <a:pPr marL="0" lvl="0" indent="0" algn="l" rtl="0">
              <a:spcBef>
                <a:spcPts val="0"/>
              </a:spcBef>
              <a:spcAft>
                <a:spcPts val="0"/>
              </a:spcAft>
              <a:buNone/>
            </a:pPr>
            <a:endParaRPr/>
          </a:p>
        </p:txBody>
      </p:sp>
      <p:sp>
        <p:nvSpPr>
          <p:cNvPr id="285" name="Google Shape;28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6" name="Google Shape;286;p49"/>
          <p:cNvPicPr preferRelativeResize="0"/>
          <p:nvPr/>
        </p:nvPicPr>
        <p:blipFill>
          <a:blip r:embed="rId3">
            <a:alphaModFix/>
          </a:blip>
          <a:stretch>
            <a:fillRect/>
          </a:stretch>
        </p:blipFill>
        <p:spPr>
          <a:xfrm>
            <a:off x="3508750" y="0"/>
            <a:ext cx="5380050" cy="5054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20"/>
              <a:t>The Limitations of the Human Capacity for Dealing with Complexity</a:t>
            </a:r>
            <a:endParaRPr sz="2120"/>
          </a:p>
        </p:txBody>
      </p:sp>
      <p:sp>
        <p:nvSpPr>
          <p:cNvPr id="292" name="Google Shape;292;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3" name="Google Shape;293;p50"/>
          <p:cNvPicPr preferRelativeResize="0"/>
          <p:nvPr/>
        </p:nvPicPr>
        <p:blipFill>
          <a:blip r:embed="rId3">
            <a:alphaModFix/>
          </a:blip>
          <a:stretch>
            <a:fillRect/>
          </a:stretch>
        </p:blipFill>
        <p:spPr>
          <a:xfrm>
            <a:off x="415575" y="1298700"/>
            <a:ext cx="8166474" cy="2675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Bringing Order to Chaos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Personal or Limited-Use Software</a:t>
            </a:r>
            <a:endParaRPr/>
          </a:p>
        </p:txBody>
      </p:sp>
      <p:sp>
        <p:nvSpPr>
          <p:cNvPr id="73" name="Google Shape;73;p16"/>
          <p:cNvSpPr txBox="1">
            <a:spLocks noGrp="1"/>
          </p:cNvSpPr>
          <p:nvPr>
            <p:ph type="body" idx="1"/>
          </p:nvPr>
        </p:nvSpPr>
        <p:spPr>
          <a:xfrm>
            <a:off x="311700" y="1152475"/>
            <a:ext cx="8520600" cy="3870000"/>
          </a:xfrm>
          <a:prstGeom prst="rect">
            <a:avLst/>
          </a:prstGeom>
        </p:spPr>
        <p:txBody>
          <a:bodyPr spcFirstLastPara="1" wrap="square" lIns="91425" tIns="91425" rIns="91425" bIns="91425" anchor="t" anchorCtr="0">
            <a:noAutofit/>
          </a:bodyPr>
          <a:lstStyle/>
          <a:p>
            <a:pPr marL="457200" lvl="0" indent="-336232" algn="l" rtl="0">
              <a:lnSpc>
                <a:spcPct val="95000"/>
              </a:lnSpc>
              <a:spcBef>
                <a:spcPts val="0"/>
              </a:spcBef>
              <a:spcAft>
                <a:spcPts val="0"/>
              </a:spcAft>
              <a:buSzPts val="1695"/>
              <a:buChar char="●"/>
            </a:pPr>
            <a:r>
              <a:rPr lang="en" sz="1695"/>
              <a:t>Software designed for individual use or restricted to a specific group or organization.</a:t>
            </a:r>
            <a:endParaRPr sz="1695"/>
          </a:p>
          <a:p>
            <a:pPr marL="457200" lvl="0" indent="-336232" algn="l" rtl="0">
              <a:lnSpc>
                <a:spcPct val="95000"/>
              </a:lnSpc>
              <a:spcBef>
                <a:spcPts val="0"/>
              </a:spcBef>
              <a:spcAft>
                <a:spcPts val="0"/>
              </a:spcAft>
              <a:buSzPts val="1695"/>
              <a:buChar char="●"/>
            </a:pPr>
            <a:r>
              <a:rPr lang="en" sz="1695"/>
              <a:t>specific individual needs or small-scale applications, often with a limited set of behaviors and functionalities</a:t>
            </a:r>
            <a:endParaRPr sz="1695"/>
          </a:p>
          <a:p>
            <a:pPr marL="457200" lvl="0" indent="-336232" algn="l" rtl="0">
              <a:lnSpc>
                <a:spcPct val="95000"/>
              </a:lnSpc>
              <a:spcBef>
                <a:spcPts val="0"/>
              </a:spcBef>
              <a:spcAft>
                <a:spcPts val="0"/>
              </a:spcAft>
              <a:buSzPts val="1695"/>
              <a:buChar char="●"/>
            </a:pPr>
            <a:r>
              <a:rPr lang="en" sz="1695"/>
              <a:t>Not very complex</a:t>
            </a:r>
            <a:endParaRPr sz="1695"/>
          </a:p>
          <a:p>
            <a:pPr marL="914400" lvl="1" indent="-316547" algn="l" rtl="0">
              <a:lnSpc>
                <a:spcPct val="95000"/>
              </a:lnSpc>
              <a:spcBef>
                <a:spcPts val="0"/>
              </a:spcBef>
              <a:spcAft>
                <a:spcPts val="0"/>
              </a:spcAft>
              <a:buSzPts val="1385"/>
              <a:buChar char="○"/>
            </a:pPr>
            <a:r>
              <a:rPr lang="en" sz="1385"/>
              <a:t>Simple user interface - straightforward and intuitive user interface</a:t>
            </a:r>
            <a:endParaRPr sz="1385"/>
          </a:p>
          <a:p>
            <a:pPr marL="1371600" lvl="2" indent="-316547" algn="l" rtl="0">
              <a:lnSpc>
                <a:spcPct val="95000"/>
              </a:lnSpc>
              <a:spcBef>
                <a:spcPts val="0"/>
              </a:spcBef>
              <a:spcAft>
                <a:spcPts val="0"/>
              </a:spcAft>
              <a:buSzPts val="1385"/>
              <a:buChar char="■"/>
            </a:pPr>
            <a:r>
              <a:rPr lang="en" sz="1385"/>
              <a:t>A personal to-do list application </a:t>
            </a:r>
            <a:endParaRPr sz="1385"/>
          </a:p>
          <a:p>
            <a:pPr marL="914400" lvl="1" indent="-316547" algn="l" rtl="0">
              <a:lnSpc>
                <a:spcPct val="95000"/>
              </a:lnSpc>
              <a:spcBef>
                <a:spcPts val="0"/>
              </a:spcBef>
              <a:spcAft>
                <a:spcPts val="0"/>
              </a:spcAft>
              <a:buSzPts val="1385"/>
              <a:buChar char="○"/>
            </a:pPr>
            <a:r>
              <a:rPr lang="en" sz="1385"/>
              <a:t>Narrow Scope - targets specific tasks or processes</a:t>
            </a:r>
            <a:endParaRPr sz="1385"/>
          </a:p>
          <a:p>
            <a:pPr marL="1371600" lvl="2" indent="-316547" algn="l" rtl="0">
              <a:lnSpc>
                <a:spcPct val="95000"/>
              </a:lnSpc>
              <a:spcBef>
                <a:spcPts val="0"/>
              </a:spcBef>
              <a:spcAft>
                <a:spcPts val="0"/>
              </a:spcAft>
              <a:buSzPts val="1385"/>
              <a:buChar char="■"/>
            </a:pPr>
            <a:r>
              <a:rPr lang="en" sz="1385"/>
              <a:t>A budget calculator application</a:t>
            </a:r>
            <a:endParaRPr sz="1385"/>
          </a:p>
          <a:p>
            <a:pPr marL="914400" lvl="1" indent="-316547" algn="l" rtl="0">
              <a:lnSpc>
                <a:spcPct val="95000"/>
              </a:lnSpc>
              <a:spcBef>
                <a:spcPts val="0"/>
              </a:spcBef>
              <a:spcAft>
                <a:spcPts val="0"/>
              </a:spcAft>
              <a:buSzPts val="1385"/>
              <a:buChar char="○"/>
            </a:pPr>
            <a:r>
              <a:rPr lang="en" sz="1385"/>
              <a:t>Limited Data Handling - deals with small datasets or a restricted number of data fields</a:t>
            </a:r>
            <a:endParaRPr sz="1385"/>
          </a:p>
          <a:p>
            <a:pPr marL="1371600" lvl="2" indent="-316547" algn="l" rtl="0">
              <a:lnSpc>
                <a:spcPct val="95000"/>
              </a:lnSpc>
              <a:spcBef>
                <a:spcPts val="0"/>
              </a:spcBef>
              <a:spcAft>
                <a:spcPts val="0"/>
              </a:spcAft>
              <a:buSzPts val="1385"/>
              <a:buChar char="■"/>
            </a:pPr>
            <a:r>
              <a:rPr lang="en" sz="1385"/>
              <a:t>A personal address book application</a:t>
            </a:r>
            <a:endParaRPr sz="1385"/>
          </a:p>
          <a:p>
            <a:pPr marL="914400" lvl="1" indent="-316547" algn="l" rtl="0">
              <a:lnSpc>
                <a:spcPct val="95000"/>
              </a:lnSpc>
              <a:spcBef>
                <a:spcPts val="0"/>
              </a:spcBef>
              <a:spcAft>
                <a:spcPts val="0"/>
              </a:spcAft>
              <a:buSzPts val="1385"/>
              <a:buChar char="○"/>
            </a:pPr>
            <a:r>
              <a:rPr lang="en" sz="1385"/>
              <a:t>Minimal Integration - not require extensive integration with other systems or external APIs</a:t>
            </a:r>
            <a:endParaRPr sz="1385"/>
          </a:p>
          <a:p>
            <a:pPr marL="1371600" lvl="2" indent="-316547" algn="l" rtl="0">
              <a:lnSpc>
                <a:spcPct val="95000"/>
              </a:lnSpc>
              <a:spcBef>
                <a:spcPts val="0"/>
              </a:spcBef>
              <a:spcAft>
                <a:spcPts val="0"/>
              </a:spcAft>
              <a:buSzPts val="1385"/>
              <a:buChar char="■"/>
            </a:pPr>
            <a:r>
              <a:rPr lang="en" sz="1385"/>
              <a:t>A simple offline photo editor with basic editing tools</a:t>
            </a:r>
            <a:endParaRPr sz="1385"/>
          </a:p>
          <a:p>
            <a:pPr marL="914400" lvl="1" indent="-316547" algn="l" rtl="0">
              <a:lnSpc>
                <a:spcPct val="95000"/>
              </a:lnSpc>
              <a:spcBef>
                <a:spcPts val="0"/>
              </a:spcBef>
              <a:spcAft>
                <a:spcPts val="0"/>
              </a:spcAft>
              <a:buSzPts val="1385"/>
              <a:buChar char="○"/>
            </a:pPr>
            <a:r>
              <a:rPr lang="en" sz="1385"/>
              <a:t>Few Dependencies - minimal external dependencies or third-party libraries</a:t>
            </a:r>
            <a:endParaRPr sz="1385"/>
          </a:p>
          <a:p>
            <a:pPr marL="1371600" lvl="2" indent="-316547" algn="l" rtl="0">
              <a:lnSpc>
                <a:spcPct val="95000"/>
              </a:lnSpc>
              <a:spcBef>
                <a:spcPts val="0"/>
              </a:spcBef>
              <a:spcAft>
                <a:spcPts val="0"/>
              </a:spcAft>
              <a:buSzPts val="1385"/>
              <a:buChar char="■"/>
            </a:pPr>
            <a:r>
              <a:rPr lang="en" sz="1385"/>
              <a:t>A standalone unit converter</a:t>
            </a:r>
            <a:endParaRPr sz="1385"/>
          </a:p>
          <a:p>
            <a:pPr marL="914400" lvl="1" indent="-316547" algn="l" rtl="0">
              <a:lnSpc>
                <a:spcPct val="95000"/>
              </a:lnSpc>
              <a:spcBef>
                <a:spcPts val="0"/>
              </a:spcBef>
              <a:spcAft>
                <a:spcPts val="0"/>
              </a:spcAft>
              <a:buSzPts val="1385"/>
              <a:buChar char="○"/>
            </a:pPr>
            <a:r>
              <a:rPr lang="en" sz="1385"/>
              <a:t>Quick Development Cycles - developed relatively quickly</a:t>
            </a:r>
            <a:endParaRPr sz="1385"/>
          </a:p>
          <a:p>
            <a:pPr marL="1371600" lvl="2" indent="-287655" algn="l" rtl="0">
              <a:lnSpc>
                <a:spcPct val="95000"/>
              </a:lnSpc>
              <a:spcBef>
                <a:spcPts val="0"/>
              </a:spcBef>
              <a:spcAft>
                <a:spcPts val="0"/>
              </a:spcAft>
              <a:buClr>
                <a:srgbClr val="374151"/>
              </a:buClr>
              <a:buSzPts val="930"/>
              <a:buFont typeface="Roboto"/>
              <a:buChar char="■"/>
            </a:pPr>
            <a:r>
              <a:rPr lang="en" sz="1385"/>
              <a:t>A simple mobile game with basic gameplay mechan</a:t>
            </a:r>
            <a:r>
              <a:rPr lang="en" sz="1230">
                <a:solidFill>
                  <a:srgbClr val="374151"/>
                </a:solidFill>
                <a:highlight>
                  <a:srgbClr val="F7F7F8"/>
                </a:highlight>
                <a:latin typeface="Roboto"/>
                <a:ea typeface="Roboto"/>
                <a:cs typeface="Roboto"/>
                <a:sym typeface="Roboto"/>
              </a:rPr>
              <a:t>ics</a:t>
            </a:r>
            <a:endParaRPr sz="1230">
              <a:solidFill>
                <a:srgbClr val="374151"/>
              </a:solidFill>
              <a:highlight>
                <a:srgbClr val="F7F7F8"/>
              </a:highlight>
              <a:latin typeface="Roboto"/>
              <a:ea typeface="Roboto"/>
              <a:cs typeface="Roboto"/>
              <a:sym typeface="Roboto"/>
            </a:endParaRPr>
          </a:p>
          <a:p>
            <a:pPr marL="914400" lvl="0" indent="0" algn="l" rtl="0">
              <a:lnSpc>
                <a:spcPct val="95000"/>
              </a:lnSpc>
              <a:spcBef>
                <a:spcPts val="1200"/>
              </a:spcBef>
              <a:spcAft>
                <a:spcPts val="1200"/>
              </a:spcAft>
              <a:buSzPts val="852"/>
              <a:buNone/>
            </a:pPr>
            <a:endParaRPr sz="1030">
              <a:solidFill>
                <a:srgbClr val="374151"/>
              </a:solidFill>
              <a:highlight>
                <a:srgbClr val="F7F7F8"/>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Role of Decomposition</a:t>
            </a:r>
            <a:endParaRPr/>
          </a:p>
        </p:txBody>
      </p:sp>
      <p:sp>
        <p:nvSpPr>
          <p:cNvPr id="304" name="Google Shape;304;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Algorithmic decomposition</a:t>
            </a:r>
            <a:endParaRPr/>
          </a:p>
          <a:p>
            <a:pPr marL="457200" lvl="0" indent="-342900" algn="l" rtl="0">
              <a:spcBef>
                <a:spcPts val="0"/>
              </a:spcBef>
              <a:spcAft>
                <a:spcPts val="0"/>
              </a:spcAft>
              <a:buSzPts val="1800"/>
              <a:buChar char="●"/>
            </a:pPr>
            <a:r>
              <a:rPr lang="en"/>
              <a:t>Object-oriented decomposition</a:t>
            </a:r>
            <a:endParaRPr/>
          </a:p>
          <a:p>
            <a:pPr marL="457200" lvl="0" indent="-342900" algn="l" rtl="0">
              <a:spcBef>
                <a:spcPts val="0"/>
              </a:spcBef>
              <a:spcAft>
                <a:spcPts val="0"/>
              </a:spcAft>
              <a:buSzPts val="1800"/>
              <a:buChar char="●"/>
            </a:pPr>
            <a:r>
              <a:rPr lang="en"/>
              <a:t>Algorithmic versus object-oriented decomposition</a:t>
            </a:r>
            <a:endParaRPr/>
          </a:p>
          <a:p>
            <a:pPr marL="457200" lvl="0" indent="0" algn="l" rtl="0">
              <a:spcBef>
                <a:spcPts val="1200"/>
              </a:spcBef>
              <a:spcAft>
                <a:spcPts val="12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Algorithmic Decomposition</a:t>
            </a:r>
            <a:endParaRPr/>
          </a:p>
        </p:txBody>
      </p:sp>
      <p:sp>
        <p:nvSpPr>
          <p:cNvPr id="310" name="Google Shape;310;p53"/>
          <p:cNvSpPr txBox="1">
            <a:spLocks noGrp="1"/>
          </p:cNvSpPr>
          <p:nvPr>
            <p:ph type="body" idx="1"/>
          </p:nvPr>
        </p:nvSpPr>
        <p:spPr>
          <a:xfrm>
            <a:off x="311700" y="1152475"/>
            <a:ext cx="2992154"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Top-down structured design</a:t>
            </a:r>
            <a:endParaRPr dirty="0"/>
          </a:p>
          <a:p>
            <a:pPr marL="457200" lvl="0" indent="-342900" algn="l" rtl="0">
              <a:spcBef>
                <a:spcPts val="0"/>
              </a:spcBef>
              <a:spcAft>
                <a:spcPts val="0"/>
              </a:spcAft>
              <a:buSzPts val="1800"/>
              <a:buChar char="●"/>
            </a:pPr>
            <a:r>
              <a:rPr lang="en" dirty="0"/>
              <a:t>Divide and conquer</a:t>
            </a:r>
            <a:endParaRPr dirty="0"/>
          </a:p>
          <a:p>
            <a:pPr marL="457200" lvl="0" indent="-342900" algn="l" rtl="0">
              <a:spcBef>
                <a:spcPts val="0"/>
              </a:spcBef>
              <a:spcAft>
                <a:spcPts val="0"/>
              </a:spcAft>
              <a:buSzPts val="1800"/>
              <a:buChar char="●"/>
            </a:pPr>
            <a:r>
              <a:rPr lang="en" dirty="0"/>
              <a:t>Decompose the problem into key processing steps </a:t>
            </a:r>
            <a:endParaRPr dirty="0"/>
          </a:p>
        </p:txBody>
      </p:sp>
      <p:pic>
        <p:nvPicPr>
          <p:cNvPr id="311" name="Google Shape;311;p53"/>
          <p:cNvPicPr preferRelativeResize="0"/>
          <p:nvPr/>
        </p:nvPicPr>
        <p:blipFill>
          <a:blip r:embed="rId3">
            <a:alphaModFix/>
          </a:blip>
          <a:stretch>
            <a:fillRect/>
          </a:stretch>
        </p:blipFill>
        <p:spPr>
          <a:xfrm>
            <a:off x="3157017" y="1228100"/>
            <a:ext cx="5986984" cy="3848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4"/>
          <p:cNvSpPr txBox="1">
            <a:spLocks noGrp="1"/>
          </p:cNvSpPr>
          <p:nvPr>
            <p:ph type="title"/>
          </p:nvPr>
        </p:nvSpPr>
        <p:spPr>
          <a:xfrm>
            <a:off x="311700" y="179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Algorithmic Decomposition</a:t>
            </a:r>
            <a:endParaRPr/>
          </a:p>
        </p:txBody>
      </p:sp>
      <p:sp>
        <p:nvSpPr>
          <p:cNvPr id="317" name="Google Shape;317;p54"/>
          <p:cNvSpPr txBox="1">
            <a:spLocks noGrp="1"/>
          </p:cNvSpPr>
          <p:nvPr>
            <p:ph type="body" idx="1"/>
          </p:nvPr>
        </p:nvSpPr>
        <p:spPr>
          <a:xfrm>
            <a:off x="258525" y="3880875"/>
            <a:ext cx="8520600" cy="1181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en"/>
              <a:t>Design a program that updates the content of a master file</a:t>
            </a:r>
            <a:endParaRPr/>
          </a:p>
          <a:p>
            <a:pPr marL="457200" lvl="0" indent="-334327" algn="l" rtl="0">
              <a:spcBef>
                <a:spcPts val="0"/>
              </a:spcBef>
              <a:spcAft>
                <a:spcPts val="0"/>
              </a:spcAft>
              <a:buSzPct val="100000"/>
              <a:buChar char="●"/>
            </a:pPr>
            <a:r>
              <a:rPr lang="en"/>
              <a:t>Automatically generated from a data flow diagram by an expert system tool</a:t>
            </a:r>
            <a:endParaRPr/>
          </a:p>
          <a:p>
            <a:pPr marL="457200" lvl="0" indent="-334327" algn="l" rtl="0">
              <a:spcBef>
                <a:spcPts val="0"/>
              </a:spcBef>
              <a:spcAft>
                <a:spcPts val="0"/>
              </a:spcAft>
              <a:buSzPct val="100000"/>
              <a:buChar char="●"/>
            </a:pPr>
            <a:r>
              <a:rPr lang="en"/>
              <a:t>Decompose the problem into steps like get formatted updated and add checksum</a:t>
            </a:r>
            <a:endParaRPr/>
          </a:p>
        </p:txBody>
      </p:sp>
      <p:pic>
        <p:nvPicPr>
          <p:cNvPr id="318" name="Google Shape;318;p54"/>
          <p:cNvPicPr preferRelativeResize="0"/>
          <p:nvPr/>
        </p:nvPicPr>
        <p:blipFill>
          <a:blip r:embed="rId3">
            <a:alphaModFix/>
          </a:blip>
          <a:stretch>
            <a:fillRect/>
          </a:stretch>
        </p:blipFill>
        <p:spPr>
          <a:xfrm>
            <a:off x="2352450" y="751925"/>
            <a:ext cx="6159425" cy="3034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5"/>
          <p:cNvSpPr txBox="1">
            <a:spLocks noGrp="1"/>
          </p:cNvSpPr>
          <p:nvPr>
            <p:ph type="title"/>
          </p:nvPr>
        </p:nvSpPr>
        <p:spPr>
          <a:xfrm>
            <a:off x="311700" y="219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Object-oriented decomposition</a:t>
            </a:r>
            <a:endParaRPr/>
          </a:p>
        </p:txBody>
      </p:sp>
      <p:sp>
        <p:nvSpPr>
          <p:cNvPr id="324" name="Google Shape;324;p55"/>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914400" lvl="0" indent="-336550" algn="l" rtl="0">
              <a:spcBef>
                <a:spcPts val="0"/>
              </a:spcBef>
              <a:spcAft>
                <a:spcPts val="0"/>
              </a:spcAft>
              <a:buSzPts val="1700"/>
              <a:buChar char="●"/>
            </a:pPr>
            <a:r>
              <a:rPr lang="en" sz="1700" dirty="0"/>
              <a:t>Decompose the system according to the key abstractions in the problem domain.</a:t>
            </a:r>
            <a:endParaRPr sz="1700" dirty="0"/>
          </a:p>
          <a:p>
            <a:pPr marL="914400" lvl="0" indent="-336550" algn="l" rtl="0">
              <a:spcBef>
                <a:spcPts val="0"/>
              </a:spcBef>
              <a:spcAft>
                <a:spcPts val="0"/>
              </a:spcAft>
              <a:buSzPts val="1700"/>
              <a:buChar char="●"/>
            </a:pPr>
            <a:r>
              <a:rPr lang="en" sz="1700" dirty="0"/>
              <a:t>we have identified objects such as </a:t>
            </a:r>
            <a:r>
              <a:rPr lang="en" sz="1700" b="1" dirty="0"/>
              <a:t>Master File </a:t>
            </a:r>
            <a:r>
              <a:rPr lang="en" sz="1700" dirty="0"/>
              <a:t>and </a:t>
            </a:r>
            <a:r>
              <a:rPr lang="en" sz="1700" b="1" dirty="0"/>
              <a:t>Checksum</a:t>
            </a:r>
            <a:r>
              <a:rPr lang="en" sz="1700" dirty="0"/>
              <a:t>, which derive directly from the vocabulary of the problem doma</a:t>
            </a:r>
            <a:r>
              <a:rPr lang="en-US" sz="1700" dirty="0"/>
              <a:t>in</a:t>
            </a:r>
            <a:endParaRPr sz="1700" dirty="0"/>
          </a:p>
        </p:txBody>
      </p:sp>
      <p:pic>
        <p:nvPicPr>
          <p:cNvPr id="325" name="Google Shape;325;p55"/>
          <p:cNvPicPr preferRelativeResize="0"/>
          <p:nvPr/>
        </p:nvPicPr>
        <p:blipFill>
          <a:blip r:embed="rId3">
            <a:alphaModFix/>
          </a:blip>
          <a:stretch>
            <a:fillRect/>
          </a:stretch>
        </p:blipFill>
        <p:spPr>
          <a:xfrm>
            <a:off x="2238697" y="2345797"/>
            <a:ext cx="5184801" cy="2699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Client Server Computing Model</a:t>
            </a:r>
            <a:endParaRPr/>
          </a:p>
        </p:txBody>
      </p:sp>
      <p:sp>
        <p:nvSpPr>
          <p:cNvPr id="331" name="Google Shape;331;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2" name="Google Shape;332;p56"/>
          <p:cNvPicPr preferRelativeResize="0"/>
          <p:nvPr/>
        </p:nvPicPr>
        <p:blipFill>
          <a:blip r:embed="rId3">
            <a:alphaModFix/>
          </a:blip>
          <a:stretch>
            <a:fillRect/>
          </a:stretch>
        </p:blipFill>
        <p:spPr>
          <a:xfrm>
            <a:off x="424527" y="1228202"/>
            <a:ext cx="6566899" cy="2865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7"/>
          <p:cNvSpPr txBox="1">
            <a:spLocks noGrp="1"/>
          </p:cNvSpPr>
          <p:nvPr>
            <p:ph type="title"/>
          </p:nvPr>
        </p:nvSpPr>
        <p:spPr>
          <a:xfrm>
            <a:off x="85750" y="0"/>
            <a:ext cx="8520600" cy="5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20"/>
              <a:t>Algorithmic vs OO decomposition: Evolution of design methods</a:t>
            </a:r>
            <a:endParaRPr sz="2120"/>
          </a:p>
        </p:txBody>
      </p:sp>
      <p:pic>
        <p:nvPicPr>
          <p:cNvPr id="338" name="Google Shape;338;p57"/>
          <p:cNvPicPr preferRelativeResize="0"/>
          <p:nvPr/>
        </p:nvPicPr>
        <p:blipFill>
          <a:blip r:embed="rId3">
            <a:alphaModFix/>
          </a:blip>
          <a:stretch>
            <a:fillRect/>
          </a:stretch>
        </p:blipFill>
        <p:spPr>
          <a:xfrm>
            <a:off x="152400" y="670800"/>
            <a:ext cx="8453951" cy="425113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8"/>
          <p:cNvSpPr txBox="1">
            <a:spLocks noGrp="1"/>
          </p:cNvSpPr>
          <p:nvPr>
            <p:ph type="title"/>
          </p:nvPr>
        </p:nvSpPr>
        <p:spPr>
          <a:xfrm>
            <a:off x="85750" y="86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6698"/>
              <a:buFont typeface="Arial"/>
              <a:buNone/>
            </a:pPr>
            <a:r>
              <a:rPr lang="en" sz="2120"/>
              <a:t>Algorithmic vs OO decomposition</a:t>
            </a:r>
            <a:endParaRPr/>
          </a:p>
        </p:txBody>
      </p:sp>
      <p:pic>
        <p:nvPicPr>
          <p:cNvPr id="344" name="Google Shape;344;p58"/>
          <p:cNvPicPr preferRelativeResize="0"/>
          <p:nvPr/>
        </p:nvPicPr>
        <p:blipFill>
          <a:blip r:embed="rId3">
            <a:alphaModFix/>
          </a:blip>
          <a:stretch>
            <a:fillRect/>
          </a:stretch>
        </p:blipFill>
        <p:spPr>
          <a:xfrm>
            <a:off x="698775" y="758150"/>
            <a:ext cx="7907587" cy="41798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role of abstraction</a:t>
            </a:r>
            <a:endParaRPr/>
          </a:p>
        </p:txBody>
      </p:sp>
      <p:pic>
        <p:nvPicPr>
          <p:cNvPr id="350" name="Google Shape;350;p59"/>
          <p:cNvPicPr preferRelativeResize="0"/>
          <p:nvPr/>
        </p:nvPicPr>
        <p:blipFill>
          <a:blip r:embed="rId3">
            <a:alphaModFix/>
          </a:blip>
          <a:stretch>
            <a:fillRect/>
          </a:stretch>
        </p:blipFill>
        <p:spPr>
          <a:xfrm>
            <a:off x="378125" y="1152475"/>
            <a:ext cx="7808950" cy="3693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role of Hierarchy</a:t>
            </a:r>
            <a:endParaRPr/>
          </a:p>
        </p:txBody>
      </p:sp>
      <p:pic>
        <p:nvPicPr>
          <p:cNvPr id="356" name="Google Shape;356;p60"/>
          <p:cNvPicPr preferRelativeResize="0"/>
          <p:nvPr/>
        </p:nvPicPr>
        <p:blipFill>
          <a:blip r:embed="rId3">
            <a:alphaModFix/>
          </a:blip>
          <a:stretch>
            <a:fillRect/>
          </a:stretch>
        </p:blipFill>
        <p:spPr>
          <a:xfrm>
            <a:off x="152400" y="1170125"/>
            <a:ext cx="8815325" cy="2724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78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Industrial-strength software</a:t>
            </a:r>
            <a:endParaRPr/>
          </a:p>
        </p:txBody>
      </p:sp>
      <p:sp>
        <p:nvSpPr>
          <p:cNvPr id="79" name="Google Shape;79;p17"/>
          <p:cNvSpPr txBox="1">
            <a:spLocks noGrp="1"/>
          </p:cNvSpPr>
          <p:nvPr>
            <p:ph type="body" idx="1"/>
          </p:nvPr>
        </p:nvSpPr>
        <p:spPr>
          <a:xfrm>
            <a:off x="311700" y="988050"/>
            <a:ext cx="8520600" cy="3895800"/>
          </a:xfrm>
          <a:prstGeom prst="rect">
            <a:avLst/>
          </a:prstGeom>
        </p:spPr>
        <p:txBody>
          <a:bodyPr spcFirstLastPara="1" wrap="square" lIns="91425" tIns="91425" rIns="91425" bIns="91425" anchor="t" anchorCtr="0">
            <a:normAutofit fontScale="62500" lnSpcReduction="10000"/>
          </a:bodyPr>
          <a:lstStyle/>
          <a:p>
            <a:pPr marL="0" lvl="0" indent="0" algn="l" rtl="0">
              <a:spcBef>
                <a:spcPts val="0"/>
              </a:spcBef>
              <a:spcAft>
                <a:spcPts val="0"/>
              </a:spcAft>
              <a:buNone/>
            </a:pPr>
            <a:r>
              <a:rPr lang="en"/>
              <a:t>Capability to handle complex and mission-critical tasks in large-scale environments</a:t>
            </a:r>
            <a:endParaRPr/>
          </a:p>
          <a:p>
            <a:pPr marL="457200" lvl="0" indent="-300037" algn="l" rtl="0">
              <a:spcBef>
                <a:spcPts val="1200"/>
              </a:spcBef>
              <a:spcAft>
                <a:spcPts val="0"/>
              </a:spcAft>
              <a:buSzPct val="100000"/>
              <a:buChar char="●"/>
            </a:pPr>
            <a:r>
              <a:rPr lang="en"/>
              <a:t>Rich Functionality - wide range of features and functionalities to address complex business processes and requirements</a:t>
            </a:r>
            <a:endParaRPr/>
          </a:p>
          <a:p>
            <a:pPr marL="914400" lvl="1" indent="-284162" algn="l" rtl="0">
              <a:spcBef>
                <a:spcPts val="0"/>
              </a:spcBef>
              <a:spcAft>
                <a:spcPts val="0"/>
              </a:spcAft>
              <a:buSzPct val="100000"/>
              <a:buChar char="○"/>
            </a:pPr>
            <a:r>
              <a:rPr lang="en"/>
              <a:t>Enterprise Resource Planning (ERP) software</a:t>
            </a:r>
            <a:endParaRPr/>
          </a:p>
          <a:p>
            <a:pPr marL="457200" lvl="0" indent="-300037" algn="l" rtl="0">
              <a:spcBef>
                <a:spcPts val="0"/>
              </a:spcBef>
              <a:spcAft>
                <a:spcPts val="0"/>
              </a:spcAft>
              <a:buSzPct val="100000"/>
              <a:buChar char="●"/>
            </a:pPr>
            <a:r>
              <a:rPr lang="en"/>
              <a:t>Performance and Scalability - efficiently process vast amounts of data and handle a large number of concurrent users</a:t>
            </a:r>
            <a:endParaRPr/>
          </a:p>
          <a:p>
            <a:pPr marL="914400" lvl="1" indent="-284162" algn="l" rtl="0">
              <a:spcBef>
                <a:spcPts val="0"/>
              </a:spcBef>
              <a:spcAft>
                <a:spcPts val="0"/>
              </a:spcAft>
              <a:buSzPct val="100000"/>
              <a:buChar char="○"/>
            </a:pPr>
            <a:r>
              <a:rPr lang="en"/>
              <a:t>A cloud computing platform like Amazon Web Services (AWS) </a:t>
            </a:r>
            <a:endParaRPr/>
          </a:p>
          <a:p>
            <a:pPr marL="457200" lvl="0" indent="-300037" algn="l" rtl="0">
              <a:spcBef>
                <a:spcPts val="0"/>
              </a:spcBef>
              <a:spcAft>
                <a:spcPts val="0"/>
              </a:spcAft>
              <a:buSzPct val="100000"/>
              <a:buChar char="●"/>
            </a:pPr>
            <a:r>
              <a:rPr lang="en"/>
              <a:t>Reliability and Availability - ensure uninterrupted operation even in challenging circumstances.</a:t>
            </a:r>
            <a:endParaRPr/>
          </a:p>
          <a:p>
            <a:pPr marL="914400" lvl="1" indent="-284162" algn="l" rtl="0">
              <a:spcBef>
                <a:spcPts val="0"/>
              </a:spcBef>
              <a:spcAft>
                <a:spcPts val="0"/>
              </a:spcAft>
              <a:buSzPct val="100000"/>
              <a:buChar char="○"/>
            </a:pPr>
            <a:r>
              <a:rPr lang="en"/>
              <a:t>Database management systems like Oracle or Microsoft SQL Server</a:t>
            </a:r>
            <a:endParaRPr/>
          </a:p>
          <a:p>
            <a:pPr marL="457200" lvl="0" indent="-300037" algn="l" rtl="0">
              <a:spcBef>
                <a:spcPts val="0"/>
              </a:spcBef>
              <a:spcAft>
                <a:spcPts val="0"/>
              </a:spcAft>
              <a:buSzPct val="100000"/>
              <a:buChar char="●"/>
            </a:pPr>
            <a:r>
              <a:rPr lang="en"/>
              <a:t>Complex Data Handling - manages complex data structures and relationships, often involving large databases and intricate data processing.</a:t>
            </a:r>
            <a:endParaRPr/>
          </a:p>
          <a:p>
            <a:pPr marL="914400" lvl="1" indent="-284162" algn="l" rtl="0">
              <a:spcBef>
                <a:spcPts val="0"/>
              </a:spcBef>
              <a:spcAft>
                <a:spcPts val="0"/>
              </a:spcAft>
              <a:buSzPct val="100000"/>
              <a:buChar char="○"/>
            </a:pPr>
            <a:r>
              <a:rPr lang="en"/>
              <a:t>Customer Relationship Management (CRM) software</a:t>
            </a:r>
            <a:endParaRPr/>
          </a:p>
          <a:p>
            <a:pPr marL="457200" lvl="0" indent="-300037" algn="l" rtl="0">
              <a:spcBef>
                <a:spcPts val="0"/>
              </a:spcBef>
              <a:spcAft>
                <a:spcPts val="0"/>
              </a:spcAft>
              <a:buSzPct val="100000"/>
              <a:buChar char="●"/>
            </a:pPr>
            <a:r>
              <a:rPr lang="en"/>
              <a:t>Security - robust measures to protect data and systems </a:t>
            </a:r>
            <a:endParaRPr/>
          </a:p>
          <a:p>
            <a:pPr marL="914400" lvl="1" indent="-284162" algn="l" rtl="0">
              <a:spcBef>
                <a:spcPts val="0"/>
              </a:spcBef>
              <a:spcAft>
                <a:spcPts val="0"/>
              </a:spcAft>
              <a:buSzPct val="100000"/>
              <a:buChar char="○"/>
            </a:pPr>
            <a:r>
              <a:rPr lang="en"/>
              <a:t>Banking software with multi-layered security protocols</a:t>
            </a:r>
            <a:endParaRPr/>
          </a:p>
          <a:p>
            <a:pPr marL="457200" lvl="0" indent="-300037" algn="l" rtl="0">
              <a:spcBef>
                <a:spcPts val="0"/>
              </a:spcBef>
              <a:spcAft>
                <a:spcPts val="0"/>
              </a:spcAft>
              <a:buSzPct val="100000"/>
              <a:buChar char="●"/>
            </a:pPr>
            <a:r>
              <a:rPr lang="en"/>
              <a:t>Resource-Optimization - work efficiently with scarce resources like computing power, memory, and network bandwidth</a:t>
            </a:r>
            <a:endParaRPr/>
          </a:p>
          <a:p>
            <a:pPr marL="914400" lvl="1" indent="-284162" algn="l" rtl="0">
              <a:spcBef>
                <a:spcPts val="0"/>
              </a:spcBef>
              <a:spcAft>
                <a:spcPts val="0"/>
              </a:spcAft>
              <a:buSzPct val="100000"/>
              <a:buChar char="○"/>
            </a:pPr>
            <a:r>
              <a:rPr lang="en"/>
              <a:t>Flight control software in aviation</a:t>
            </a:r>
            <a:endParaRPr/>
          </a:p>
          <a:p>
            <a:pPr marL="457200" lvl="0" indent="-300037" algn="l" rtl="0">
              <a:spcBef>
                <a:spcPts val="0"/>
              </a:spcBef>
              <a:spcAft>
                <a:spcPts val="0"/>
              </a:spcAft>
              <a:buSzPct val="100000"/>
              <a:buChar char="●"/>
            </a:pPr>
            <a:r>
              <a:rPr lang="en"/>
              <a:t>Regulatory Compliance - comply with industry-specific standards and legal requirements</a:t>
            </a:r>
            <a:endParaRPr/>
          </a:p>
          <a:p>
            <a:pPr marL="914400" lvl="1" indent="-284162" algn="l" rtl="0">
              <a:spcBef>
                <a:spcPts val="0"/>
              </a:spcBef>
              <a:spcAft>
                <a:spcPts val="0"/>
              </a:spcAft>
              <a:buSzPct val="100000"/>
              <a:buChar char="○"/>
            </a:pPr>
            <a:r>
              <a:rPr lang="en"/>
              <a:t>Healthcare management systems</a:t>
            </a:r>
            <a:endParaRPr/>
          </a:p>
          <a:p>
            <a:pPr marL="457200" lvl="0" indent="-300037" algn="l" rtl="0">
              <a:spcBef>
                <a:spcPts val="0"/>
              </a:spcBef>
              <a:spcAft>
                <a:spcPts val="0"/>
              </a:spcAft>
              <a:buSzPct val="100000"/>
              <a:buChar char="●"/>
            </a:pPr>
            <a:r>
              <a:rPr lang="en"/>
              <a:t>Long Development Cycles - undergoes extensive development, testing, and certification processes.</a:t>
            </a:r>
            <a:endParaRPr/>
          </a:p>
          <a:p>
            <a:pPr marL="914400" lvl="1" indent="-284162" algn="l" rtl="0">
              <a:spcBef>
                <a:spcPts val="0"/>
              </a:spcBef>
              <a:spcAft>
                <a:spcPts val="0"/>
              </a:spcAft>
              <a:buSzPct val="100000"/>
              <a:buChar char="○"/>
            </a:pPr>
            <a:r>
              <a:rPr lang="en"/>
              <a:t>Spacecraft control software for space missions</a:t>
            </a:r>
            <a:endParaRPr/>
          </a:p>
          <a:p>
            <a:pPr marL="0" lvl="0" indent="0" algn="l" rtl="0">
              <a:spcBef>
                <a:spcPts val="1200"/>
              </a:spcBef>
              <a:spcAft>
                <a:spcPts val="0"/>
              </a:spcAft>
              <a:buNone/>
            </a:pPr>
            <a:r>
              <a:rPr lang="en">
                <a:solidFill>
                  <a:srgbClr val="FF0000"/>
                </a:solidFill>
              </a:rPr>
              <a:t>Complexity exceeds human intellectual capacity</a:t>
            </a:r>
            <a:endParaRPr>
              <a:solidFill>
                <a:srgbClr val="FF0000"/>
              </a:solidFill>
            </a:endParaRPr>
          </a:p>
          <a:p>
            <a:pPr marL="457200" lvl="0" indent="0" algn="l" rtl="0">
              <a:spcBef>
                <a:spcPts val="1200"/>
              </a:spcBef>
              <a:spcAft>
                <a:spcPts val="1200"/>
              </a:spcAft>
              <a:buNone/>
            </a:pP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Inherent Complexity of Software  (Elements)</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complexity of the problem domain</a:t>
            </a:r>
            <a:endParaRPr/>
          </a:p>
          <a:p>
            <a:pPr marL="457200" lvl="0" indent="-342900" algn="l" rtl="0">
              <a:spcBef>
                <a:spcPts val="0"/>
              </a:spcBef>
              <a:spcAft>
                <a:spcPts val="0"/>
              </a:spcAft>
              <a:buSzPts val="1800"/>
              <a:buChar char="●"/>
            </a:pPr>
            <a:r>
              <a:rPr lang="en"/>
              <a:t>the difficulty of managing the development process</a:t>
            </a:r>
            <a:endParaRPr/>
          </a:p>
          <a:p>
            <a:pPr marL="457200" lvl="0" indent="-342900" algn="l" rtl="0">
              <a:spcBef>
                <a:spcPts val="0"/>
              </a:spcBef>
              <a:spcAft>
                <a:spcPts val="0"/>
              </a:spcAft>
              <a:buSzPts val="1800"/>
              <a:buChar char="●"/>
            </a:pPr>
            <a:r>
              <a:rPr lang="en"/>
              <a:t>the flexibility possible through software</a:t>
            </a:r>
            <a:endParaRPr/>
          </a:p>
          <a:p>
            <a:pPr marL="457200" lvl="0" indent="-342900" algn="l" rtl="0">
              <a:spcBef>
                <a:spcPts val="0"/>
              </a:spcBef>
              <a:spcAft>
                <a:spcPts val="0"/>
              </a:spcAft>
              <a:buSzPts val="1800"/>
              <a:buChar char="●"/>
            </a:pPr>
            <a:r>
              <a:rPr lang="en"/>
              <a:t>the problems of characterizing the behavior of discrete systems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Complexity of the problem domain</a:t>
            </a:r>
            <a:endParaRPr/>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
              <a:t>The "Complexity of Problem Domain" refers to the inherent intricacies and challenges present in the real-world scenario that the software intends to address.</a:t>
            </a:r>
            <a:endParaRPr/>
          </a:p>
          <a:p>
            <a:pPr marL="457200" lvl="0" indent="-334327" algn="l" rtl="0">
              <a:spcBef>
                <a:spcPts val="0"/>
              </a:spcBef>
              <a:spcAft>
                <a:spcPts val="0"/>
              </a:spcAft>
              <a:buSzPct val="100000"/>
              <a:buChar char="●"/>
            </a:pPr>
            <a:r>
              <a:rPr lang="en"/>
              <a:t>Example 1: Consider the development of a weather prediction system.</a:t>
            </a:r>
            <a:endParaRPr/>
          </a:p>
          <a:p>
            <a:pPr marL="914400" lvl="1" indent="-310832" algn="l" rtl="0">
              <a:spcBef>
                <a:spcPts val="0"/>
              </a:spcBef>
              <a:spcAft>
                <a:spcPts val="0"/>
              </a:spcAft>
              <a:buSzPct val="100000"/>
              <a:buChar char="●"/>
            </a:pPr>
            <a:r>
              <a:rPr lang="en"/>
              <a:t>The problem domain involves modeling complex atmospheric conditions, ocean currents, and climate patterns.</a:t>
            </a:r>
            <a:endParaRPr/>
          </a:p>
          <a:p>
            <a:pPr marL="914400" lvl="1" indent="-310832" algn="l" rtl="0">
              <a:spcBef>
                <a:spcPts val="0"/>
              </a:spcBef>
              <a:spcAft>
                <a:spcPts val="0"/>
              </a:spcAft>
              <a:buSzPct val="100000"/>
              <a:buChar char="●"/>
            </a:pPr>
            <a:r>
              <a:rPr lang="en"/>
              <a:t>The interplay of these factors creates an inescapably complex problem domain, as the real-world climate system is intricate and challenging to comprehend fully.</a:t>
            </a:r>
            <a:endParaRPr/>
          </a:p>
          <a:p>
            <a:pPr marL="457200" lvl="0" indent="-334327" algn="l" rtl="0">
              <a:spcBef>
                <a:spcPts val="0"/>
              </a:spcBef>
              <a:spcAft>
                <a:spcPts val="0"/>
              </a:spcAft>
              <a:buSzPct val="100000"/>
              <a:buChar char="●"/>
            </a:pPr>
            <a:r>
              <a:rPr lang="en"/>
              <a:t>Example 2: Let's examine the creation of a healthcare management system.</a:t>
            </a:r>
            <a:endParaRPr/>
          </a:p>
          <a:p>
            <a:pPr marL="914400" lvl="1" indent="-310832" algn="l" rtl="0">
              <a:spcBef>
                <a:spcPts val="0"/>
              </a:spcBef>
              <a:spcAft>
                <a:spcPts val="0"/>
              </a:spcAft>
              <a:buSzPct val="100000"/>
              <a:buChar char="●"/>
            </a:pPr>
            <a:r>
              <a:rPr lang="en"/>
              <a:t>The problem domain requires a deep understanding of medical terminology, patient data privacy regulations, and healthcare workflows.</a:t>
            </a:r>
            <a:endParaRPr/>
          </a:p>
          <a:p>
            <a:pPr marL="914400" lvl="1" indent="-310832" algn="l" rtl="0">
              <a:spcBef>
                <a:spcPts val="0"/>
              </a:spcBef>
              <a:spcAft>
                <a:spcPts val="0"/>
              </a:spcAft>
              <a:buSzPct val="100000"/>
              <a:buChar char="●"/>
            </a:pPr>
            <a:r>
              <a:rPr lang="en"/>
              <a:t>Accurate representation of these domain-specific complexities is essential to design a system that meets the needs of healthcare professionals and complies with legal requirements.</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Complexity of the problem domain</a:t>
            </a:r>
            <a:endParaRPr/>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Domain Knowledge:</a:t>
            </a:r>
            <a:endParaRPr/>
          </a:p>
          <a:p>
            <a:pPr marL="457200" lvl="0" indent="-342900" algn="l" rtl="0">
              <a:spcBef>
                <a:spcPts val="1200"/>
              </a:spcBef>
              <a:spcAft>
                <a:spcPts val="0"/>
              </a:spcAft>
              <a:buSzPts val="1800"/>
              <a:buChar char="●"/>
            </a:pPr>
            <a:r>
              <a:rPr lang="en"/>
              <a:t>the specialized understanding of the problem domain relevant to the software being developed.</a:t>
            </a:r>
            <a:endParaRPr/>
          </a:p>
          <a:p>
            <a:pPr marL="457200" lvl="0" indent="-342900" algn="l" rtl="0">
              <a:spcBef>
                <a:spcPts val="0"/>
              </a:spcBef>
              <a:spcAft>
                <a:spcPts val="0"/>
              </a:spcAft>
              <a:buSzPts val="1800"/>
              <a:buChar char="●"/>
            </a:pPr>
            <a:r>
              <a:rPr lang="en"/>
              <a:t>It plays a vital role in ensuring that the software accurately addresses the unique challenges and requirements of the domain.</a:t>
            </a:r>
            <a:endParaRPr/>
          </a:p>
          <a:p>
            <a:pPr marL="457200" lvl="0" indent="-342900" algn="l" rtl="0">
              <a:spcBef>
                <a:spcPts val="0"/>
              </a:spcBef>
              <a:spcAft>
                <a:spcPts val="0"/>
              </a:spcAft>
              <a:buSzPts val="1800"/>
              <a:buChar char="●"/>
            </a:pPr>
            <a:r>
              <a:rPr lang="en"/>
              <a:t>Example: Building an autonomous vehicle system requires domain knowledge in robotics, computer vision, and control systems to develop safe and efficient navigation algorithms.</a:t>
            </a:r>
            <a:endParaRPr sz="1200">
              <a:solidFill>
                <a:srgbClr val="374151"/>
              </a:solidFill>
              <a:highlight>
                <a:srgbClr val="F7F7F8"/>
              </a:highlight>
              <a:latin typeface="Roboto"/>
              <a:ea typeface="Roboto"/>
              <a:cs typeface="Roboto"/>
              <a:sym typeface="Roboto"/>
            </a:endParaRPr>
          </a:p>
          <a:p>
            <a:pPr marL="0" lvl="0" indent="0" algn="l"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Complexity of the problem domain</a:t>
            </a:r>
            <a:endParaRPr/>
          </a:p>
        </p:txBody>
      </p:sp>
      <p:sp>
        <p:nvSpPr>
          <p:cNvPr id="103" name="Google Shape;10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Functional Requirements:</a:t>
            </a:r>
            <a:endParaRPr/>
          </a:p>
          <a:p>
            <a:pPr marL="457200" lvl="0" indent="-342900" algn="l" rtl="0">
              <a:spcBef>
                <a:spcPts val="1200"/>
              </a:spcBef>
              <a:spcAft>
                <a:spcPts val="0"/>
              </a:spcAft>
              <a:buSzPts val="1800"/>
              <a:buChar char="●"/>
            </a:pPr>
            <a:r>
              <a:rPr lang="en"/>
              <a:t>What the software should do and the specific functionalities it must provide to meet user needs.</a:t>
            </a:r>
            <a:endParaRPr/>
          </a:p>
          <a:p>
            <a:pPr marL="457200" lvl="0" indent="-342900" algn="l" rtl="0">
              <a:spcBef>
                <a:spcPts val="0"/>
              </a:spcBef>
              <a:spcAft>
                <a:spcPts val="0"/>
              </a:spcAft>
              <a:buSzPts val="1800"/>
              <a:buChar char="●"/>
            </a:pPr>
            <a:r>
              <a:rPr lang="en"/>
              <a:t>They are essential for the core operation of the software and directly impact its behavior.</a:t>
            </a:r>
            <a:endParaRPr/>
          </a:p>
          <a:p>
            <a:pPr marL="457200" lvl="0" indent="-342900" algn="l" rtl="0">
              <a:spcBef>
                <a:spcPts val="0"/>
              </a:spcBef>
              <a:spcAft>
                <a:spcPts val="0"/>
              </a:spcAft>
              <a:buSzPts val="1800"/>
              <a:buChar char="●"/>
            </a:pPr>
            <a:r>
              <a:rPr lang="en"/>
              <a:t>Example: Developing an online shopping platform requires functional requirements such as product catalog, user registration, shopping cart, and secure payment processing.</a:t>
            </a:r>
            <a:endParaRPr/>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1805</Words>
  <Application>Microsoft Office PowerPoint</Application>
  <PresentationFormat>On-screen Show (16:9)</PresentationFormat>
  <Paragraphs>186</Paragraphs>
  <Slides>48</Slides>
  <Notes>48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Arial</vt:lpstr>
      <vt:lpstr>Roboto</vt:lpstr>
      <vt:lpstr>Simple Light</vt:lpstr>
      <vt:lpstr>Complexity of Softwares</vt:lpstr>
      <vt:lpstr>Agenda</vt:lpstr>
      <vt:lpstr>Software</vt:lpstr>
      <vt:lpstr>Personal or Limited-Use Software</vt:lpstr>
      <vt:lpstr>Industrial-strength software</vt:lpstr>
      <vt:lpstr>Inherent Complexity of Software  (Elements)</vt:lpstr>
      <vt:lpstr>Complexity of the problem domain</vt:lpstr>
      <vt:lpstr>Complexity of the problem domain</vt:lpstr>
      <vt:lpstr>Complexity of the problem domain</vt:lpstr>
      <vt:lpstr>Complexity of the problem domain</vt:lpstr>
      <vt:lpstr>Complexity of the problem domain</vt:lpstr>
      <vt:lpstr>Complexity of the problem domain</vt:lpstr>
      <vt:lpstr>Complexity of the problem domain</vt:lpstr>
      <vt:lpstr>Mitigating Complexity</vt:lpstr>
      <vt:lpstr>The Difficulty of Managing the Development Process</vt:lpstr>
      <vt:lpstr>The Flexibility Possible Through Software</vt:lpstr>
      <vt:lpstr>The Problem of Characterizing the Behavior of Discrete Systems</vt:lpstr>
      <vt:lpstr>Structure and Attributes of a Complex System</vt:lpstr>
      <vt:lpstr>The structure of personal computer</vt:lpstr>
      <vt:lpstr>Building Blocks (primitive elements)</vt:lpstr>
      <vt:lpstr>Complex System are Hierarchic</vt:lpstr>
      <vt:lpstr>The structure of Education System in India</vt:lpstr>
      <vt:lpstr>Building Blocks</vt:lpstr>
      <vt:lpstr>Complex System are Hierarchic</vt:lpstr>
      <vt:lpstr>The Five Attributes of a Complex System</vt:lpstr>
      <vt:lpstr>Hierarchic Structure</vt:lpstr>
      <vt:lpstr>Relative Primitives</vt:lpstr>
      <vt:lpstr>Separation of Concerns</vt:lpstr>
      <vt:lpstr>Common Patterns</vt:lpstr>
      <vt:lpstr>Stable Intermediate Forms</vt:lpstr>
      <vt:lpstr>Object Oriented Analysis and Design</vt:lpstr>
      <vt:lpstr>Handling complexity</vt:lpstr>
      <vt:lpstr>Hierarchies of Complex system </vt:lpstr>
      <vt:lpstr>Class and Object Structures</vt:lpstr>
      <vt:lpstr>Key Hierarchies of Complex System</vt:lpstr>
      <vt:lpstr>The canonical form of a complex system</vt:lpstr>
      <vt:lpstr>The canonical form of a complex system </vt:lpstr>
      <vt:lpstr>The Limitations of the Human Capacity for Dealing with Complexity</vt:lpstr>
      <vt:lpstr>Bringing Order to Chaos</vt:lpstr>
      <vt:lpstr>The Role of Decomposition</vt:lpstr>
      <vt:lpstr>Algorithmic Decomposition</vt:lpstr>
      <vt:lpstr>Algorithmic Decomposition</vt:lpstr>
      <vt:lpstr>Object-oriented decomposition</vt:lpstr>
      <vt:lpstr>Client Server Computing Model</vt:lpstr>
      <vt:lpstr>Algorithmic vs OO decomposition: Evolution of design methods</vt:lpstr>
      <vt:lpstr>Algorithmic vs OO decomposition</vt:lpstr>
      <vt:lpstr>The role of abstraction</vt:lpstr>
      <vt:lpstr>The role of Hierarchy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Complexity of Softwares</dc:title>
  <cp:lastModifiedBy>Raju Pal</cp:lastModifiedBy>
  <cp:revision>2</cp:revision>
  <dcterms:modified xsi:type="dcterms:W3CDTF">2023-08-09T05:22:29Z</dcterms:modified>
</cp:coreProperties>
</file>